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9" r:id="rId3"/>
    <p:sldId id="260" r:id="rId4"/>
    <p:sldId id="261" r:id="rId5"/>
    <p:sldId id="262" r:id="rId6"/>
    <p:sldId id="271" r:id="rId7"/>
    <p:sldId id="263" r:id="rId8"/>
    <p:sldId id="267" r:id="rId9"/>
    <p:sldId id="266" r:id="rId10"/>
    <p:sldId id="265" r:id="rId11"/>
    <p:sldId id="264" r:id="rId12"/>
    <p:sldId id="268" r:id="rId13"/>
    <p:sldId id="269" r:id="rId14"/>
    <p:sldId id="270" r:id="rId15"/>
    <p:sldId id="272" r:id="rId16"/>
    <p:sldId id="274" r:id="rId17"/>
    <p:sldId id="273" r:id="rId18"/>
    <p:sldId id="275" r:id="rId19"/>
    <p:sldId id="276" r:id="rId20"/>
    <p:sldId id="277" r:id="rId21"/>
    <p:sldId id="278" r:id="rId22"/>
    <p:sldId id="279" r:id="rId23"/>
    <p:sldId id="280" r:id="rId24"/>
    <p:sldId id="281" r:id="rId25"/>
    <p:sldId id="282" r:id="rId26"/>
    <p:sldId id="283" r:id="rId27"/>
    <p:sldId id="257" r:id="rId28"/>
    <p:sldId id="285" r:id="rId29"/>
    <p:sldId id="284" r:id="rId30"/>
    <p:sldId id="258" r:id="rId31"/>
    <p:sldId id="286" r:id="rId32"/>
    <p:sldId id="288" r:id="rId33"/>
    <p:sldId id="289" r:id="rId34"/>
    <p:sldId id="292" r:id="rId35"/>
    <p:sldId id="290" r:id="rId36"/>
    <p:sldId id="287" r:id="rId37"/>
    <p:sldId id="293" r:id="rId38"/>
    <p:sldId id="294" r:id="rId39"/>
    <p:sldId id="295" r:id="rId40"/>
    <p:sldId id="296" r:id="rId41"/>
    <p:sldId id="297" r:id="rId42"/>
    <p:sldId id="298" r:id="rId43"/>
    <p:sldId id="299" r:id="rId44"/>
    <p:sldId id="300" r:id="rId45"/>
    <p:sldId id="291" r:id="rId46"/>
    <p:sldId id="301" r:id="rId47"/>
    <p:sldId id="303" r:id="rId48"/>
    <p:sldId id="302" r:id="rId49"/>
    <p:sldId id="305" r:id="rId50"/>
    <p:sldId id="304" r:id="rId51"/>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2" d="100"/>
          <a:sy n="82" d="100"/>
        </p:scale>
        <p:origin x="-710" y="-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3944B9-ED99-486D-8F0C-E0443F0D0E04}" type="datetimeFigureOut">
              <a:rPr lang="ko-KR" altLang="en-US" smtClean="0"/>
              <a:t>2017-12-06</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3F203-E9BD-42F4-B388-0DBA19DC035E}" type="slidenum">
              <a:rPr lang="ko-KR" altLang="en-US" smtClean="0"/>
              <a:t>‹#›</a:t>
            </a:fld>
            <a:endParaRPr lang="ko-KR" altLang="en-US"/>
          </a:p>
        </p:txBody>
      </p:sp>
    </p:spTree>
    <p:extLst>
      <p:ext uri="{BB962C8B-B14F-4D97-AF65-F5344CB8AC3E}">
        <p14:creationId xmlns:p14="http://schemas.microsoft.com/office/powerpoint/2010/main" val="3203958683"/>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2016</a:t>
            </a:r>
            <a:r>
              <a:rPr lang="ko-KR" altLang="en-US" dirty="0" smtClean="0"/>
              <a:t>년 </a:t>
            </a:r>
            <a:r>
              <a:rPr lang="en-US" altLang="ko-KR" dirty="0" smtClean="0"/>
              <a:t>1</a:t>
            </a:r>
            <a:r>
              <a:rPr lang="ko-KR" altLang="en-US" dirty="0" smtClean="0"/>
              <a:t>월 </a:t>
            </a:r>
            <a:r>
              <a:rPr lang="en-US" altLang="ko-KR" dirty="0" smtClean="0"/>
              <a:t>7</a:t>
            </a:r>
            <a:r>
              <a:rPr lang="ko-KR" altLang="en-US" dirty="0" smtClean="0"/>
              <a:t>일</a:t>
            </a:r>
            <a:endParaRPr lang="ko-KR" altLang="en-US" dirty="0"/>
          </a:p>
        </p:txBody>
      </p:sp>
      <p:sp>
        <p:nvSpPr>
          <p:cNvPr id="4" name="슬라이드 번호 개체 틀 3"/>
          <p:cNvSpPr>
            <a:spLocks noGrp="1"/>
          </p:cNvSpPr>
          <p:nvPr>
            <p:ph type="sldNum" sz="quarter" idx="10"/>
          </p:nvPr>
        </p:nvSpPr>
        <p:spPr/>
        <p:txBody>
          <a:bodyPr/>
          <a:lstStyle/>
          <a:p>
            <a:fld id="{F513F203-E9BD-42F4-B388-0DBA19DC035E}" type="slidenum">
              <a:rPr lang="ko-KR" altLang="en-US" smtClean="0"/>
              <a:t>27</a:t>
            </a:fld>
            <a:endParaRPr lang="ko-KR" altLang="en-US"/>
          </a:p>
        </p:txBody>
      </p:sp>
    </p:spTree>
    <p:extLst>
      <p:ext uri="{BB962C8B-B14F-4D97-AF65-F5344CB8AC3E}">
        <p14:creationId xmlns:p14="http://schemas.microsoft.com/office/powerpoint/2010/main" val="2830291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smtClean="0"/>
              <a:t>마스터 제목 스타일 편집</a:t>
            </a:r>
            <a:endParaRPr lang="ko-KR" altLang="en-US"/>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2BB9B63C-1CC2-41D6-A735-1263DF341197}" type="datetimeFigureOut">
              <a:rPr lang="ko-KR" altLang="en-US" smtClean="0"/>
              <a:t>2017-12-06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1082AE4F-E620-49F7-9BB1-5434B7E08066}" type="slidenum">
              <a:rPr lang="ko-KR" altLang="en-US" smtClean="0"/>
              <a:t>‹#›</a:t>
            </a:fld>
            <a:endParaRPr lang="ko-KR" altLang="en-US"/>
          </a:p>
        </p:txBody>
      </p:sp>
    </p:spTree>
    <p:extLst>
      <p:ext uri="{BB962C8B-B14F-4D97-AF65-F5344CB8AC3E}">
        <p14:creationId xmlns:p14="http://schemas.microsoft.com/office/powerpoint/2010/main" val="2857908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2BB9B63C-1CC2-41D6-A735-1263DF341197}" type="datetimeFigureOut">
              <a:rPr lang="ko-KR" altLang="en-US" smtClean="0"/>
              <a:t>2017-12-06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1082AE4F-E620-49F7-9BB1-5434B7E08066}" type="slidenum">
              <a:rPr lang="ko-KR" altLang="en-US" smtClean="0"/>
              <a:t>‹#›</a:t>
            </a:fld>
            <a:endParaRPr lang="ko-KR" altLang="en-US"/>
          </a:p>
        </p:txBody>
      </p:sp>
    </p:spTree>
    <p:extLst>
      <p:ext uri="{BB962C8B-B14F-4D97-AF65-F5344CB8AC3E}">
        <p14:creationId xmlns:p14="http://schemas.microsoft.com/office/powerpoint/2010/main" val="1656438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2BB9B63C-1CC2-41D6-A735-1263DF341197}" type="datetimeFigureOut">
              <a:rPr lang="ko-KR" altLang="en-US" smtClean="0"/>
              <a:t>2017-12-06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1082AE4F-E620-49F7-9BB1-5434B7E08066}" type="slidenum">
              <a:rPr lang="ko-KR" altLang="en-US" smtClean="0"/>
              <a:t>‹#›</a:t>
            </a:fld>
            <a:endParaRPr lang="ko-KR" altLang="en-US"/>
          </a:p>
        </p:txBody>
      </p:sp>
    </p:spTree>
    <p:extLst>
      <p:ext uri="{BB962C8B-B14F-4D97-AF65-F5344CB8AC3E}">
        <p14:creationId xmlns:p14="http://schemas.microsoft.com/office/powerpoint/2010/main" val="472349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2BB9B63C-1CC2-41D6-A735-1263DF341197}" type="datetimeFigureOut">
              <a:rPr lang="ko-KR" altLang="en-US" smtClean="0"/>
              <a:t>2017-12-06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1082AE4F-E620-49F7-9BB1-5434B7E08066}" type="slidenum">
              <a:rPr lang="ko-KR" altLang="en-US" smtClean="0"/>
              <a:t>‹#›</a:t>
            </a:fld>
            <a:endParaRPr lang="ko-KR" altLang="en-US"/>
          </a:p>
        </p:txBody>
      </p:sp>
    </p:spTree>
    <p:extLst>
      <p:ext uri="{BB962C8B-B14F-4D97-AF65-F5344CB8AC3E}">
        <p14:creationId xmlns:p14="http://schemas.microsoft.com/office/powerpoint/2010/main" val="1408459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2BB9B63C-1CC2-41D6-A735-1263DF341197}" type="datetimeFigureOut">
              <a:rPr lang="ko-KR" altLang="en-US" smtClean="0"/>
              <a:t>2017-12-06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1082AE4F-E620-49F7-9BB1-5434B7E08066}" type="slidenum">
              <a:rPr lang="ko-KR" altLang="en-US" smtClean="0"/>
              <a:t>‹#›</a:t>
            </a:fld>
            <a:endParaRPr lang="ko-KR" altLang="en-US"/>
          </a:p>
        </p:txBody>
      </p:sp>
    </p:spTree>
    <p:extLst>
      <p:ext uri="{BB962C8B-B14F-4D97-AF65-F5344CB8AC3E}">
        <p14:creationId xmlns:p14="http://schemas.microsoft.com/office/powerpoint/2010/main" val="2825159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838200" y="1825625"/>
            <a:ext cx="51816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6172200" y="1825625"/>
            <a:ext cx="51816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2BB9B63C-1CC2-41D6-A735-1263DF341197}" type="datetimeFigureOut">
              <a:rPr lang="ko-KR" altLang="en-US" smtClean="0"/>
              <a:t>2017-12-06</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1082AE4F-E620-49F7-9BB1-5434B7E08066}" type="slidenum">
              <a:rPr lang="ko-KR" altLang="en-US" smtClean="0"/>
              <a:t>‹#›</a:t>
            </a:fld>
            <a:endParaRPr lang="ko-KR" altLang="en-US"/>
          </a:p>
        </p:txBody>
      </p:sp>
    </p:spTree>
    <p:extLst>
      <p:ext uri="{BB962C8B-B14F-4D97-AF65-F5344CB8AC3E}">
        <p14:creationId xmlns:p14="http://schemas.microsoft.com/office/powerpoint/2010/main" val="2319077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839788" y="2505075"/>
            <a:ext cx="5157787"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2BB9B63C-1CC2-41D6-A735-1263DF341197}" type="datetimeFigureOut">
              <a:rPr lang="ko-KR" altLang="en-US" smtClean="0"/>
              <a:t>2017-12-06</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1082AE4F-E620-49F7-9BB1-5434B7E08066}" type="slidenum">
              <a:rPr lang="ko-KR" altLang="en-US" smtClean="0"/>
              <a:t>‹#›</a:t>
            </a:fld>
            <a:endParaRPr lang="ko-KR" altLang="en-US"/>
          </a:p>
        </p:txBody>
      </p:sp>
    </p:spTree>
    <p:extLst>
      <p:ext uri="{BB962C8B-B14F-4D97-AF65-F5344CB8AC3E}">
        <p14:creationId xmlns:p14="http://schemas.microsoft.com/office/powerpoint/2010/main" val="4013856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2BB9B63C-1CC2-41D6-A735-1263DF341197}" type="datetimeFigureOut">
              <a:rPr lang="ko-KR" altLang="en-US" smtClean="0"/>
              <a:t>2017-12-06</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1082AE4F-E620-49F7-9BB1-5434B7E08066}" type="slidenum">
              <a:rPr lang="ko-KR" altLang="en-US" smtClean="0"/>
              <a:t>‹#›</a:t>
            </a:fld>
            <a:endParaRPr lang="ko-KR" altLang="en-US"/>
          </a:p>
        </p:txBody>
      </p:sp>
    </p:spTree>
    <p:extLst>
      <p:ext uri="{BB962C8B-B14F-4D97-AF65-F5344CB8AC3E}">
        <p14:creationId xmlns:p14="http://schemas.microsoft.com/office/powerpoint/2010/main" val="3504690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2BB9B63C-1CC2-41D6-A735-1263DF341197}" type="datetimeFigureOut">
              <a:rPr lang="ko-KR" altLang="en-US" smtClean="0"/>
              <a:t>2017-12-06</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1082AE4F-E620-49F7-9BB1-5434B7E08066}" type="slidenum">
              <a:rPr lang="ko-KR" altLang="en-US" smtClean="0"/>
              <a:t>‹#›</a:t>
            </a:fld>
            <a:endParaRPr lang="ko-KR" altLang="en-US"/>
          </a:p>
        </p:txBody>
      </p:sp>
    </p:spTree>
    <p:extLst>
      <p:ext uri="{BB962C8B-B14F-4D97-AF65-F5344CB8AC3E}">
        <p14:creationId xmlns:p14="http://schemas.microsoft.com/office/powerpoint/2010/main" val="2794264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ko-KR" altLang="en-US"/>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2BB9B63C-1CC2-41D6-A735-1263DF341197}" type="datetimeFigureOut">
              <a:rPr lang="ko-KR" altLang="en-US" smtClean="0"/>
              <a:t>2017-12-06</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1082AE4F-E620-49F7-9BB1-5434B7E08066}" type="slidenum">
              <a:rPr lang="ko-KR" altLang="en-US" smtClean="0"/>
              <a:t>‹#›</a:t>
            </a:fld>
            <a:endParaRPr lang="ko-KR" altLang="en-US"/>
          </a:p>
        </p:txBody>
      </p:sp>
    </p:spTree>
    <p:extLst>
      <p:ext uri="{BB962C8B-B14F-4D97-AF65-F5344CB8AC3E}">
        <p14:creationId xmlns:p14="http://schemas.microsoft.com/office/powerpoint/2010/main" val="2831217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2BB9B63C-1CC2-41D6-A735-1263DF341197}" type="datetimeFigureOut">
              <a:rPr lang="ko-KR" altLang="en-US" smtClean="0"/>
              <a:t>2017-12-06</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1082AE4F-E620-49F7-9BB1-5434B7E08066}" type="slidenum">
              <a:rPr lang="ko-KR" altLang="en-US" smtClean="0"/>
              <a:t>‹#›</a:t>
            </a:fld>
            <a:endParaRPr lang="ko-KR" altLang="en-US"/>
          </a:p>
        </p:txBody>
      </p:sp>
    </p:spTree>
    <p:extLst>
      <p:ext uri="{BB962C8B-B14F-4D97-AF65-F5344CB8AC3E}">
        <p14:creationId xmlns:p14="http://schemas.microsoft.com/office/powerpoint/2010/main" val="407711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B9B63C-1CC2-41D6-A735-1263DF341197}" type="datetimeFigureOut">
              <a:rPr lang="ko-KR" altLang="en-US" smtClean="0"/>
              <a:t>2017-12-06</a:t>
            </a:fld>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2AE4F-E620-49F7-9BB1-5434B7E08066}" type="slidenum">
              <a:rPr lang="ko-KR" altLang="en-US" smtClean="0"/>
              <a:t>‹#›</a:t>
            </a:fld>
            <a:endParaRPr lang="ko-KR" altLang="en-US"/>
          </a:p>
        </p:txBody>
      </p:sp>
    </p:spTree>
    <p:extLst>
      <p:ext uri="{BB962C8B-B14F-4D97-AF65-F5344CB8AC3E}">
        <p14:creationId xmlns:p14="http://schemas.microsoft.com/office/powerpoint/2010/main" val="856566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ko-KR" altLang="en-US" dirty="0" smtClean="0"/>
              <a:t>오키나와 장수 이야기</a:t>
            </a:r>
            <a:endParaRPr lang="ko-KR" altLang="en-US" dirty="0"/>
          </a:p>
        </p:txBody>
      </p:sp>
      <p:sp>
        <p:nvSpPr>
          <p:cNvPr id="3" name="부제목 2"/>
          <p:cNvSpPr>
            <a:spLocks noGrp="1"/>
          </p:cNvSpPr>
          <p:nvPr>
            <p:ph type="subTitle" idx="1"/>
          </p:nvPr>
        </p:nvSpPr>
        <p:spPr/>
        <p:txBody>
          <a:bodyPr>
            <a:normAutofit fontScale="92500" lnSpcReduction="10000"/>
          </a:bodyPr>
          <a:lstStyle/>
          <a:p>
            <a:r>
              <a:rPr lang="ko-KR" altLang="en-US" dirty="0" smtClean="0"/>
              <a:t>건강한 지역은 가능한가</a:t>
            </a:r>
            <a:r>
              <a:rPr lang="en-US" altLang="ko-KR" dirty="0" smtClean="0"/>
              <a:t>?</a:t>
            </a:r>
          </a:p>
          <a:p>
            <a:endParaRPr lang="en-US" altLang="ko-KR" dirty="0"/>
          </a:p>
          <a:p>
            <a:r>
              <a:rPr lang="ko-KR" altLang="en-US" dirty="0" smtClean="0"/>
              <a:t>안재홍</a:t>
            </a:r>
            <a:r>
              <a:rPr lang="en-US" altLang="ko-KR" dirty="0" smtClean="0"/>
              <a:t>(</a:t>
            </a:r>
            <a:r>
              <a:rPr lang="ko-KR" altLang="en-US" dirty="0" smtClean="0"/>
              <a:t>제주녹색당 사무처장</a:t>
            </a:r>
            <a:r>
              <a:rPr lang="en-US" altLang="ko-KR" dirty="0" smtClean="0"/>
              <a:t>)</a:t>
            </a:r>
            <a:endParaRPr lang="en-US" altLang="ko-KR" dirty="0"/>
          </a:p>
          <a:p>
            <a:r>
              <a:rPr lang="en-US" altLang="ko-KR" dirty="0" smtClean="0"/>
              <a:t>2017. 12. 05.</a:t>
            </a:r>
            <a:endParaRPr lang="ko-KR" altLang="en-US" dirty="0"/>
          </a:p>
        </p:txBody>
      </p:sp>
    </p:spTree>
    <p:extLst>
      <p:ext uri="{BB962C8B-B14F-4D97-AF65-F5344CB8AC3E}">
        <p14:creationId xmlns:p14="http://schemas.microsoft.com/office/powerpoint/2010/main" val="22117331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smtClean="0"/>
              <a:t>일본에서 미국으로</a:t>
            </a:r>
            <a:r>
              <a:rPr lang="en-US" altLang="ko-KR" dirty="0" smtClean="0"/>
              <a:t>(</a:t>
            </a:r>
            <a:r>
              <a:rPr lang="ko-KR" altLang="en-US" dirty="0" smtClean="0"/>
              <a:t>전쟁에서 군사기지로</a:t>
            </a:r>
            <a:r>
              <a:rPr lang="en-US" altLang="ko-KR" dirty="0" smtClean="0"/>
              <a:t>)</a:t>
            </a:r>
            <a:endParaRPr lang="ko-KR" altLang="en-US" dirty="0"/>
          </a:p>
        </p:txBody>
      </p:sp>
      <p:sp>
        <p:nvSpPr>
          <p:cNvPr id="3" name="내용 개체 틀 2"/>
          <p:cNvSpPr>
            <a:spLocks noGrp="1"/>
          </p:cNvSpPr>
          <p:nvPr>
            <p:ph idx="1"/>
          </p:nvPr>
        </p:nvSpPr>
        <p:spPr/>
        <p:txBody>
          <a:bodyPr/>
          <a:lstStyle/>
          <a:p>
            <a:r>
              <a:rPr lang="ko-KR" altLang="en-US" dirty="0"/>
              <a:t>황국신민이 되어 </a:t>
            </a:r>
            <a:r>
              <a:rPr lang="ko-KR" altLang="en-US" dirty="0" err="1"/>
              <a:t>류큐의</a:t>
            </a:r>
            <a:r>
              <a:rPr lang="ko-KR" altLang="en-US" dirty="0"/>
              <a:t> 오랜 전통과 언어를 버리고 일본 본토인들과 동화되려 했지만 오히려 구조적 차별은 심화되었다</a:t>
            </a:r>
            <a:r>
              <a:rPr lang="en-US" altLang="ko-KR" dirty="0"/>
              <a:t>. </a:t>
            </a:r>
            <a:endParaRPr lang="ko-KR" altLang="en-US" dirty="0"/>
          </a:p>
          <a:p>
            <a:r>
              <a:rPr lang="ko-KR" altLang="en-US" dirty="0"/>
              <a:t>일본에게 버림받은 오키나와는 미군정에 의해 </a:t>
            </a:r>
            <a:r>
              <a:rPr lang="en-US" altLang="ko-KR" dirty="0"/>
              <a:t>27</a:t>
            </a:r>
            <a:r>
              <a:rPr lang="ko-KR" altLang="en-US" dirty="0"/>
              <a:t>년간 다스려지는 동안 일본 전국에서 미국화가 가장 빨리 진행되었다</a:t>
            </a:r>
            <a:r>
              <a:rPr lang="en-US" altLang="ko-KR" dirty="0"/>
              <a:t>. </a:t>
            </a:r>
            <a:endParaRPr lang="en-US" altLang="ko-KR" dirty="0" smtClean="0"/>
          </a:p>
          <a:p>
            <a:r>
              <a:rPr lang="en-US" altLang="ko-KR" dirty="0"/>
              <a:t>A&amp;W</a:t>
            </a:r>
            <a:r>
              <a:rPr lang="ko-KR" altLang="en-US" dirty="0"/>
              <a:t>로 상징되는 미국화의 영향으로 오키나와는 자동차 중심의 사회가 되었으며 오키나와 문화는 미국화 </a:t>
            </a:r>
            <a:r>
              <a:rPr lang="ko-KR" altLang="en-US" dirty="0" smtClean="0"/>
              <a:t>되어간다</a:t>
            </a:r>
            <a:r>
              <a:rPr lang="en-US" altLang="ko-KR" dirty="0" smtClean="0"/>
              <a:t>.</a:t>
            </a:r>
          </a:p>
          <a:p>
            <a:r>
              <a:rPr lang="ko-KR" altLang="en-US" dirty="0" smtClean="0"/>
              <a:t>자가용 </a:t>
            </a:r>
            <a:r>
              <a:rPr lang="ko-KR" altLang="en-US" dirty="0" err="1" smtClean="0"/>
              <a:t>수송분담율</a:t>
            </a:r>
            <a:r>
              <a:rPr lang="ko-KR" altLang="en-US" dirty="0" smtClean="0"/>
              <a:t> </a:t>
            </a:r>
            <a:r>
              <a:rPr lang="en-US" altLang="ko-KR" dirty="0" smtClean="0"/>
              <a:t>90%</a:t>
            </a:r>
            <a:r>
              <a:rPr lang="ko-KR" altLang="en-US" dirty="0" smtClean="0"/>
              <a:t>의 사회</a:t>
            </a:r>
            <a:endParaRPr lang="ko-KR" altLang="en-US" dirty="0"/>
          </a:p>
          <a:p>
            <a:endParaRPr lang="ko-KR" altLang="en-US" dirty="0"/>
          </a:p>
          <a:p>
            <a:endParaRPr lang="ko-KR" altLang="en-US" dirty="0"/>
          </a:p>
        </p:txBody>
      </p:sp>
    </p:spTree>
    <p:extLst>
      <p:ext uri="{BB962C8B-B14F-4D97-AF65-F5344CB8AC3E}">
        <p14:creationId xmlns:p14="http://schemas.microsoft.com/office/powerpoint/2010/main" val="1255940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dirty="0"/>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1025" name="_x252459128" descr="EMB00001ad01c7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16" y="365125"/>
            <a:ext cx="11477767" cy="6454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034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smtClean="0"/>
              <a:t>미국에서 일본으로</a:t>
            </a:r>
            <a:r>
              <a:rPr lang="en-US" altLang="ko-KR" dirty="0" smtClean="0"/>
              <a:t>(</a:t>
            </a:r>
            <a:r>
              <a:rPr lang="ko-KR" altLang="en-US" dirty="0" smtClean="0"/>
              <a:t>군사기지의 섬</a:t>
            </a:r>
            <a:r>
              <a:rPr lang="en-US" altLang="ko-KR" dirty="0" smtClean="0"/>
              <a:t>)</a:t>
            </a:r>
            <a:endParaRPr lang="ko-KR" altLang="en-US" dirty="0"/>
          </a:p>
        </p:txBody>
      </p:sp>
      <p:sp>
        <p:nvSpPr>
          <p:cNvPr id="3" name="내용 개체 틀 2"/>
          <p:cNvSpPr>
            <a:spLocks noGrp="1"/>
          </p:cNvSpPr>
          <p:nvPr>
            <p:ph idx="1"/>
          </p:nvPr>
        </p:nvSpPr>
        <p:spPr/>
        <p:txBody>
          <a:bodyPr>
            <a:normAutofit/>
          </a:bodyPr>
          <a:lstStyle/>
          <a:p>
            <a:r>
              <a:rPr lang="en-US" altLang="ko-KR" dirty="0" smtClean="0"/>
              <a:t>1972</a:t>
            </a:r>
            <a:r>
              <a:rPr lang="ko-KR" altLang="en-US" dirty="0" smtClean="0"/>
              <a:t>년 </a:t>
            </a:r>
            <a:r>
              <a:rPr lang="en-US" altLang="ko-KR" dirty="0" smtClean="0"/>
              <a:t>5</a:t>
            </a:r>
            <a:r>
              <a:rPr lang="ko-KR" altLang="en-US" dirty="0" smtClean="0"/>
              <a:t>월 일본으로의 복귀</a:t>
            </a:r>
            <a:endParaRPr lang="en-US" altLang="ko-KR" dirty="0" smtClean="0"/>
          </a:p>
          <a:p>
            <a:r>
              <a:rPr lang="ko-KR" altLang="en-US" dirty="0" smtClean="0"/>
              <a:t>배경이 된 일본의 평화헌법</a:t>
            </a:r>
            <a:endParaRPr lang="en-US" altLang="ko-KR" dirty="0" smtClean="0"/>
          </a:p>
          <a:p>
            <a:pPr marL="0" indent="0">
              <a:buNone/>
            </a:pPr>
            <a:r>
              <a:rPr lang="en-US" altLang="ko-KR" dirty="0"/>
              <a:t>『</a:t>
            </a:r>
            <a:r>
              <a:rPr lang="ko-KR" altLang="en-US" dirty="0"/>
              <a:t>일본국민은 정의와 질서를 기조로 하는 국제 평화를 성실히 희구하고</a:t>
            </a:r>
            <a:r>
              <a:rPr lang="en-US" altLang="ko-KR" dirty="0"/>
              <a:t>, </a:t>
            </a:r>
            <a:r>
              <a:rPr lang="ko-KR" altLang="en-US" dirty="0"/>
              <a:t>국권의 발동에 의거한 전쟁 및 무력에 의한 위협 또는 무력의 행사는 국제분쟁을 해결하는 수단으로서는 영구히 이를 포기한다</a:t>
            </a:r>
            <a:r>
              <a:rPr lang="en-US" altLang="ko-KR" dirty="0"/>
              <a:t>. </a:t>
            </a:r>
            <a:r>
              <a:rPr lang="ko-KR" altLang="en-US" dirty="0"/>
              <a:t>이러한 목적을 성취하기 위하여 육해공군 및 그 이외의 어떠한 전력도 보유하지 않는다</a:t>
            </a:r>
            <a:r>
              <a:rPr lang="en-US" altLang="ko-KR" dirty="0"/>
              <a:t>. </a:t>
            </a:r>
            <a:r>
              <a:rPr lang="ko-KR" altLang="en-US" dirty="0"/>
              <a:t>국가의 교전권 역시 인정치 않는다</a:t>
            </a:r>
            <a:r>
              <a:rPr lang="en-US" altLang="ko-KR" dirty="0" smtClean="0"/>
              <a:t>.』</a:t>
            </a:r>
          </a:p>
          <a:p>
            <a:pPr marL="0" indent="0">
              <a:buNone/>
            </a:pPr>
            <a:r>
              <a:rPr lang="en-US" altLang="ko-KR" dirty="0" smtClean="0"/>
              <a:t>+++ 06% : 75%</a:t>
            </a:r>
            <a:endParaRPr lang="en-US" altLang="ko-KR" dirty="0"/>
          </a:p>
          <a:p>
            <a:pPr marL="0" indent="0">
              <a:buNone/>
            </a:pPr>
            <a:endParaRPr lang="en-US" altLang="ko-KR" dirty="0" smtClean="0"/>
          </a:p>
          <a:p>
            <a:pPr marL="0" indent="0">
              <a:buNone/>
            </a:pPr>
            <a:endParaRPr lang="en-US" altLang="ko-KR" dirty="0" smtClean="0"/>
          </a:p>
          <a:p>
            <a:endParaRPr lang="ko-KR" altLang="en-US" dirty="0"/>
          </a:p>
        </p:txBody>
      </p:sp>
    </p:spTree>
    <p:extLst>
      <p:ext uri="{BB962C8B-B14F-4D97-AF65-F5344CB8AC3E}">
        <p14:creationId xmlns:p14="http://schemas.microsoft.com/office/powerpoint/2010/main" val="2982376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smtClean="0"/>
              <a:t>군사기지의 섬으로 고착화</a:t>
            </a:r>
            <a:endParaRPr lang="ko-KR" altLang="en-US" dirty="0"/>
          </a:p>
        </p:txBody>
      </p:sp>
      <p:sp>
        <p:nvSpPr>
          <p:cNvPr id="3" name="내용 개체 틀 2"/>
          <p:cNvSpPr>
            <a:spLocks noGrp="1"/>
          </p:cNvSpPr>
          <p:nvPr>
            <p:ph idx="1"/>
          </p:nvPr>
        </p:nvSpPr>
        <p:spPr/>
        <p:txBody>
          <a:bodyPr/>
          <a:lstStyle/>
          <a:p>
            <a:r>
              <a:rPr lang="ko-KR" altLang="en-US" dirty="0"/>
              <a:t>복귀 이듬해인 </a:t>
            </a:r>
            <a:r>
              <a:rPr lang="en-US" altLang="ko-KR" dirty="0"/>
              <a:t>1973</a:t>
            </a:r>
            <a:r>
              <a:rPr lang="ko-KR" altLang="en-US" dirty="0"/>
              <a:t>년의 사탕수수 생산액</a:t>
            </a:r>
            <a:r>
              <a:rPr lang="en-US" altLang="ko-KR" dirty="0"/>
              <a:t>(</a:t>
            </a:r>
            <a:r>
              <a:rPr lang="ko-KR" altLang="en-US" dirty="0" err="1"/>
              <a:t>농림성</a:t>
            </a:r>
            <a:r>
              <a:rPr lang="ko-KR" altLang="en-US" dirty="0"/>
              <a:t> 매입액</a:t>
            </a:r>
            <a:r>
              <a:rPr lang="en-US" altLang="ko-KR" dirty="0"/>
              <a:t>)</a:t>
            </a:r>
            <a:r>
              <a:rPr lang="ko-KR" altLang="en-US" dirty="0"/>
              <a:t>은 약 </a:t>
            </a:r>
            <a:r>
              <a:rPr lang="en-US" altLang="ko-KR" dirty="0"/>
              <a:t>138</a:t>
            </a:r>
            <a:r>
              <a:rPr lang="ko-KR" altLang="en-US" dirty="0"/>
              <a:t>억 엔</a:t>
            </a:r>
            <a:r>
              <a:rPr lang="en-US" altLang="ko-KR" dirty="0"/>
              <a:t>. </a:t>
            </a:r>
            <a:r>
              <a:rPr lang="ko-KR" altLang="en-US" dirty="0"/>
              <a:t>수확면적은 </a:t>
            </a:r>
            <a:r>
              <a:rPr lang="en-US" altLang="ko-KR" dirty="0"/>
              <a:t>23,630</a:t>
            </a:r>
            <a:r>
              <a:rPr lang="ko-KR" altLang="en-US" dirty="0"/>
              <a:t>헥타르</a:t>
            </a:r>
            <a:r>
              <a:rPr lang="en-US" altLang="ko-KR" dirty="0"/>
              <a:t>. </a:t>
            </a:r>
            <a:r>
              <a:rPr lang="ko-KR" altLang="en-US" dirty="0"/>
              <a:t>이에 대해</a:t>
            </a:r>
            <a:r>
              <a:rPr lang="en-US" altLang="ko-KR" dirty="0"/>
              <a:t>, </a:t>
            </a:r>
            <a:r>
              <a:rPr lang="ko-KR" altLang="en-US" dirty="0" err="1"/>
              <a:t>군용지료는</a:t>
            </a:r>
            <a:r>
              <a:rPr lang="ko-KR" altLang="en-US" dirty="0"/>
              <a:t> 약 </a:t>
            </a:r>
            <a:r>
              <a:rPr lang="en-US" altLang="ko-KR" dirty="0"/>
              <a:t>182</a:t>
            </a:r>
            <a:r>
              <a:rPr lang="ko-KR" altLang="en-US" dirty="0"/>
              <a:t>억 엔</a:t>
            </a:r>
            <a:r>
              <a:rPr lang="en-US" altLang="ko-KR" dirty="0"/>
              <a:t>. </a:t>
            </a:r>
            <a:r>
              <a:rPr lang="ko-KR" altLang="en-US" dirty="0"/>
              <a:t>미 군용지 중 </a:t>
            </a:r>
            <a:r>
              <a:rPr lang="ko-KR" altLang="en-US" dirty="0" err="1"/>
              <a:t>군용지료의</a:t>
            </a:r>
            <a:r>
              <a:rPr lang="ko-KR" altLang="en-US" dirty="0"/>
              <a:t> 지불을 필요로 하는 민</a:t>
            </a:r>
            <a:r>
              <a:rPr lang="en-US" altLang="ko-KR" dirty="0"/>
              <a:t>·</a:t>
            </a:r>
            <a:r>
              <a:rPr lang="ko-KR" altLang="en-US" dirty="0"/>
              <a:t>공유지는 약 </a:t>
            </a:r>
            <a:r>
              <a:rPr lang="en-US" altLang="ko-KR" dirty="0"/>
              <a:t>18,670</a:t>
            </a:r>
            <a:r>
              <a:rPr lang="ko-KR" altLang="en-US" dirty="0"/>
              <a:t>헥타르</a:t>
            </a:r>
            <a:r>
              <a:rPr lang="en-US" altLang="ko-KR" dirty="0"/>
              <a:t>. 1</a:t>
            </a:r>
            <a:r>
              <a:rPr lang="ko-KR" altLang="en-US" dirty="0"/>
              <a:t>헥타르 당 </a:t>
            </a:r>
            <a:r>
              <a:rPr lang="ko-KR" altLang="en-US" dirty="0" err="1"/>
              <a:t>군용지료는</a:t>
            </a:r>
            <a:r>
              <a:rPr lang="ko-KR" altLang="en-US" dirty="0"/>
              <a:t> </a:t>
            </a:r>
            <a:r>
              <a:rPr lang="en-US" altLang="ko-KR" dirty="0"/>
              <a:t>97</a:t>
            </a:r>
            <a:r>
              <a:rPr lang="ko-KR" altLang="en-US" dirty="0"/>
              <a:t>만엔</a:t>
            </a:r>
            <a:r>
              <a:rPr lang="en-US" altLang="ko-KR" dirty="0"/>
              <a:t>, </a:t>
            </a:r>
            <a:r>
              <a:rPr lang="ko-KR" altLang="en-US" dirty="0"/>
              <a:t>사탕수수는 </a:t>
            </a:r>
            <a:r>
              <a:rPr lang="en-US" altLang="ko-KR" dirty="0"/>
              <a:t>59</a:t>
            </a:r>
            <a:r>
              <a:rPr lang="ko-KR" altLang="en-US" dirty="0"/>
              <a:t>만 엔 꼴이 된다</a:t>
            </a:r>
            <a:r>
              <a:rPr lang="en-US" altLang="ko-KR" dirty="0"/>
              <a:t>. </a:t>
            </a:r>
            <a:r>
              <a:rPr lang="ko-KR" altLang="en-US" dirty="0"/>
              <a:t>단순히 비교하면 </a:t>
            </a:r>
            <a:r>
              <a:rPr lang="ko-KR" altLang="en-US" dirty="0" err="1"/>
              <a:t>군용지료는</a:t>
            </a:r>
            <a:r>
              <a:rPr lang="ko-KR" altLang="en-US" dirty="0"/>
              <a:t> 사탕수수 가격의 </a:t>
            </a:r>
            <a:r>
              <a:rPr lang="en-US" altLang="ko-KR" dirty="0"/>
              <a:t>1.6</a:t>
            </a:r>
            <a:r>
              <a:rPr lang="ko-KR" altLang="en-US" dirty="0"/>
              <a:t>배 이상이라는 계산이 된다</a:t>
            </a:r>
            <a:r>
              <a:rPr lang="en-US" altLang="ko-KR" dirty="0"/>
              <a:t>. </a:t>
            </a:r>
            <a:r>
              <a:rPr lang="ko-KR" altLang="en-US" dirty="0"/>
              <a:t>이렇게 되면 농업노동은 마이너스 가치밖에 가지지 못하게 된다</a:t>
            </a:r>
            <a:r>
              <a:rPr lang="en-US" altLang="ko-KR" dirty="0"/>
              <a:t>. </a:t>
            </a:r>
            <a:r>
              <a:rPr lang="ko-KR" altLang="en-US" dirty="0"/>
              <a:t>즉 군용지는 군용지대로 내버려 두는 편이 ‘벌이’가 좋으며</a:t>
            </a:r>
            <a:r>
              <a:rPr lang="en-US" altLang="ko-KR" dirty="0"/>
              <a:t>, </a:t>
            </a:r>
            <a:r>
              <a:rPr lang="ko-KR" altLang="en-US" dirty="0"/>
              <a:t>농지로 경작하면 오히려 손해를 보게 되는 </a:t>
            </a:r>
            <a:r>
              <a:rPr lang="ko-KR" altLang="en-US" dirty="0" smtClean="0"/>
              <a:t>것이다</a:t>
            </a:r>
            <a:r>
              <a:rPr lang="en-US" altLang="ko-KR" dirty="0" smtClean="0"/>
              <a:t>.</a:t>
            </a:r>
            <a:endParaRPr lang="ko-KR" altLang="en-US" dirty="0"/>
          </a:p>
        </p:txBody>
      </p:sp>
    </p:spTree>
    <p:extLst>
      <p:ext uri="{BB962C8B-B14F-4D97-AF65-F5344CB8AC3E}">
        <p14:creationId xmlns:p14="http://schemas.microsoft.com/office/powerpoint/2010/main" val="1233809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smtClean="0"/>
              <a:t>저항하는 섬</a:t>
            </a:r>
            <a:r>
              <a:rPr lang="en-US" altLang="ko-KR" dirty="0" smtClean="0"/>
              <a:t>…</a:t>
            </a:r>
            <a:endParaRPr lang="ko-KR" altLang="en-US" dirty="0"/>
          </a:p>
        </p:txBody>
      </p:sp>
      <p:pic>
        <p:nvPicPr>
          <p:cNvPr id="4" name="내용 개체 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5719" y="1430325"/>
            <a:ext cx="8868575" cy="4861293"/>
          </a:xfrm>
        </p:spPr>
      </p:pic>
    </p:spTree>
    <p:extLst>
      <p:ext uri="{BB962C8B-B14F-4D97-AF65-F5344CB8AC3E}">
        <p14:creationId xmlns:p14="http://schemas.microsoft.com/office/powerpoint/2010/main" val="3153733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65496" y="1893675"/>
            <a:ext cx="10515600" cy="1325563"/>
          </a:xfrm>
        </p:spPr>
        <p:txBody>
          <a:bodyPr>
            <a:normAutofit/>
          </a:bodyPr>
          <a:lstStyle/>
          <a:p>
            <a:pPr algn="ctr"/>
            <a:r>
              <a:rPr lang="ko-KR" altLang="en-US" sz="5400" dirty="0" smtClean="0">
                <a:latin typeface="HY헤드라인M" panose="02030600000101010101" pitchFamily="18" charset="-127"/>
                <a:ea typeface="HY헤드라인M" panose="02030600000101010101" pitchFamily="18" charset="-127"/>
              </a:rPr>
              <a:t>오키나와 장수요인들에 대한 점검</a:t>
            </a:r>
            <a:endParaRPr lang="ko-KR" altLang="en-US" sz="5400" dirty="0">
              <a:latin typeface="HY헤드라인M" panose="02030600000101010101" pitchFamily="18" charset="-127"/>
              <a:ea typeface="HY헤드라인M" panose="02030600000101010101" pitchFamily="18" charset="-127"/>
            </a:endParaRPr>
          </a:p>
        </p:txBody>
      </p:sp>
    </p:spTree>
    <p:extLst>
      <p:ext uri="{BB962C8B-B14F-4D97-AF65-F5344CB8AC3E}">
        <p14:creationId xmlns:p14="http://schemas.microsoft.com/office/powerpoint/2010/main" val="1180878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smtClean="0"/>
              <a:t>생애현역의 마을 </a:t>
            </a:r>
            <a:r>
              <a:rPr lang="ko-KR" altLang="en-US" dirty="0" err="1" smtClean="0"/>
              <a:t>오기미촌</a:t>
            </a:r>
            <a:endParaRPr lang="ko-KR" altLang="en-US" dirty="0"/>
          </a:p>
        </p:txBody>
      </p:sp>
      <p:sp>
        <p:nvSpPr>
          <p:cNvPr id="3" name="내용 개체 틀 2"/>
          <p:cNvSpPr>
            <a:spLocks noGrp="1"/>
          </p:cNvSpPr>
          <p:nvPr>
            <p:ph idx="1"/>
          </p:nvPr>
        </p:nvSpPr>
        <p:spPr/>
        <p:txBody>
          <a:bodyPr/>
          <a:lstStyle/>
          <a:p>
            <a:r>
              <a:rPr lang="en-US" altLang="ko-KR" dirty="0" smtClean="0"/>
              <a:t>80</a:t>
            </a:r>
            <a:r>
              <a:rPr lang="ko-KR" altLang="en-US" dirty="0" smtClean="0"/>
              <a:t>세는 어린아이에 불과하다</a:t>
            </a:r>
            <a:endParaRPr lang="en-US" altLang="ko-KR" dirty="0" smtClean="0"/>
          </a:p>
          <a:p>
            <a:r>
              <a:rPr lang="ko-KR" altLang="en-US" dirty="0" smtClean="0"/>
              <a:t>저승에서 </a:t>
            </a:r>
            <a:r>
              <a:rPr lang="en-US" altLang="ko-KR" dirty="0" smtClean="0"/>
              <a:t>90</a:t>
            </a:r>
            <a:r>
              <a:rPr lang="ko-KR" altLang="en-US" dirty="0" smtClean="0"/>
              <a:t>세에 당신을 오라고 하면</a:t>
            </a:r>
            <a:endParaRPr lang="en-US" altLang="ko-KR" dirty="0" smtClean="0"/>
          </a:p>
          <a:p>
            <a:r>
              <a:rPr lang="en-US" altLang="ko-KR" dirty="0" smtClean="0"/>
              <a:t>100</a:t>
            </a:r>
            <a:r>
              <a:rPr lang="ko-KR" altLang="en-US" dirty="0" smtClean="0"/>
              <a:t>세까지 기다리라고 해라</a:t>
            </a:r>
            <a:endParaRPr lang="ko-KR" altLang="en-US" dirty="0"/>
          </a:p>
        </p:txBody>
      </p:sp>
    </p:spTree>
    <p:extLst>
      <p:ext uri="{BB962C8B-B14F-4D97-AF65-F5344CB8AC3E}">
        <p14:creationId xmlns:p14="http://schemas.microsoft.com/office/powerpoint/2010/main" val="3709700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smtClean="0"/>
              <a:t>오키나와 음식문화</a:t>
            </a:r>
            <a:endParaRPr lang="ko-KR" altLang="en-US" dirty="0"/>
          </a:p>
        </p:txBody>
      </p:sp>
      <p:sp>
        <p:nvSpPr>
          <p:cNvPr id="3" name="내용 개체 틀 2"/>
          <p:cNvSpPr>
            <a:spLocks noGrp="1"/>
          </p:cNvSpPr>
          <p:nvPr>
            <p:ph idx="1"/>
          </p:nvPr>
        </p:nvSpPr>
        <p:spPr/>
        <p:txBody>
          <a:bodyPr/>
          <a:lstStyle/>
          <a:p>
            <a:pPr marL="0" indent="0">
              <a:buNone/>
            </a:pPr>
            <a:r>
              <a:rPr lang="ko-KR" altLang="en-US" dirty="0" smtClean="0"/>
              <a:t>궁정 요리</a:t>
            </a:r>
            <a:r>
              <a:rPr lang="en-US" altLang="ko-KR" dirty="0" smtClean="0"/>
              <a:t>&lt;</a:t>
            </a:r>
            <a:r>
              <a:rPr lang="ko-KR" altLang="en-US" dirty="0" smtClean="0"/>
              <a:t>일</a:t>
            </a:r>
            <a:r>
              <a:rPr lang="en-US" altLang="ko-KR" dirty="0" smtClean="0"/>
              <a:t>.</a:t>
            </a:r>
            <a:r>
              <a:rPr lang="ko-KR" altLang="en-US" dirty="0" smtClean="0"/>
              <a:t>중 양국의 요리 영향</a:t>
            </a:r>
            <a:r>
              <a:rPr lang="en-US" altLang="ko-KR" dirty="0" smtClean="0"/>
              <a:t>&gt;</a:t>
            </a:r>
          </a:p>
          <a:p>
            <a:pPr marL="0" indent="0">
              <a:buNone/>
            </a:pPr>
            <a:r>
              <a:rPr lang="ko-KR" altLang="en-US" dirty="0" err="1" smtClean="0"/>
              <a:t>류큐</a:t>
            </a:r>
            <a:r>
              <a:rPr lang="ko-KR" altLang="en-US" dirty="0" smtClean="0"/>
              <a:t> 왕국의 왕위계승의식</a:t>
            </a:r>
            <a:endParaRPr lang="en-US" altLang="ko-KR" dirty="0" smtClean="0"/>
          </a:p>
          <a:p>
            <a:pPr>
              <a:buFontTx/>
              <a:buChar char="-"/>
            </a:pPr>
            <a:r>
              <a:rPr lang="ko-KR" altLang="en-US" dirty="0" smtClean="0"/>
              <a:t>중국에서 황제의 사자</a:t>
            </a:r>
            <a:r>
              <a:rPr lang="en-US" altLang="ko-KR" dirty="0" smtClean="0"/>
              <a:t>(</a:t>
            </a:r>
            <a:r>
              <a:rPr lang="ko-KR" altLang="en-US" dirty="0" err="1" smtClean="0"/>
              <a:t>삿포시</a:t>
            </a:r>
            <a:r>
              <a:rPr lang="en-US" altLang="ko-KR" dirty="0" smtClean="0"/>
              <a:t>)</a:t>
            </a:r>
            <a:r>
              <a:rPr lang="ko-KR" altLang="en-US" dirty="0" smtClean="0"/>
              <a:t>가 방문</a:t>
            </a:r>
            <a:r>
              <a:rPr lang="en-US" altLang="ko-KR" dirty="0" smtClean="0"/>
              <a:t>(</a:t>
            </a:r>
            <a:r>
              <a:rPr lang="ko-KR" altLang="en-US" dirty="0" err="1" smtClean="0"/>
              <a:t>우칸신</a:t>
            </a:r>
            <a:r>
              <a:rPr lang="en-US" altLang="ko-KR" dirty="0" smtClean="0"/>
              <a:t>)</a:t>
            </a:r>
          </a:p>
          <a:p>
            <a:pPr>
              <a:buFontTx/>
              <a:buChar char="-"/>
            </a:pPr>
            <a:r>
              <a:rPr lang="en-US" altLang="ko-KR" dirty="0" smtClean="0"/>
              <a:t>500</a:t>
            </a:r>
            <a:r>
              <a:rPr lang="ko-KR" altLang="en-US" dirty="0" smtClean="0"/>
              <a:t>명 규모의 사절단이 </a:t>
            </a:r>
            <a:r>
              <a:rPr lang="en-US" altLang="ko-KR" dirty="0" smtClean="0"/>
              <a:t>6</a:t>
            </a:r>
            <a:r>
              <a:rPr lang="ko-KR" altLang="en-US" dirty="0" smtClean="0"/>
              <a:t>개월간 체재</a:t>
            </a:r>
            <a:r>
              <a:rPr lang="en-US" altLang="ko-KR" dirty="0" smtClean="0"/>
              <a:t>(</a:t>
            </a:r>
            <a:r>
              <a:rPr lang="ko-KR" altLang="en-US" dirty="0" err="1" smtClean="0"/>
              <a:t>요리좌</a:t>
            </a:r>
            <a:r>
              <a:rPr lang="ko-KR" altLang="en-US" dirty="0" smtClean="0"/>
              <a:t> 설치</a:t>
            </a:r>
            <a:r>
              <a:rPr lang="en-US" altLang="ko-KR" dirty="0" smtClean="0"/>
              <a:t>)</a:t>
            </a:r>
          </a:p>
          <a:p>
            <a:pPr>
              <a:buFontTx/>
              <a:buChar char="-"/>
            </a:pPr>
            <a:r>
              <a:rPr lang="ko-KR" altLang="en-US" dirty="0" smtClean="0"/>
              <a:t>중국에서 온 사절단의 미각에 맞는 요리를 준비</a:t>
            </a:r>
            <a:endParaRPr lang="en-US" altLang="ko-KR" dirty="0"/>
          </a:p>
          <a:p>
            <a:pPr marL="0" indent="0">
              <a:buNone/>
            </a:pPr>
            <a:r>
              <a:rPr lang="en-US" altLang="ko-KR" dirty="0" smtClean="0"/>
              <a:t>1609</a:t>
            </a:r>
            <a:r>
              <a:rPr lang="ko-KR" altLang="en-US" dirty="0" smtClean="0"/>
              <a:t>년 이후 </a:t>
            </a:r>
            <a:r>
              <a:rPr lang="ko-KR" altLang="en-US" dirty="0" err="1" smtClean="0"/>
              <a:t>사쓰마에</a:t>
            </a:r>
            <a:r>
              <a:rPr lang="ko-KR" altLang="en-US" dirty="0" smtClean="0"/>
              <a:t> 의한 지배</a:t>
            </a:r>
            <a:endParaRPr lang="en-US" altLang="ko-KR" dirty="0" smtClean="0"/>
          </a:p>
          <a:p>
            <a:pPr>
              <a:buFontTx/>
              <a:buChar char="-"/>
            </a:pPr>
            <a:r>
              <a:rPr lang="ko-KR" altLang="en-US" dirty="0" err="1" smtClean="0"/>
              <a:t>가리야</a:t>
            </a:r>
            <a:r>
              <a:rPr lang="ko-KR" altLang="en-US" dirty="0" smtClean="0"/>
              <a:t> 설치로 인한 관리 접대</a:t>
            </a:r>
            <a:endParaRPr lang="en-US" altLang="ko-KR" dirty="0" smtClean="0"/>
          </a:p>
          <a:p>
            <a:pPr>
              <a:buFontTx/>
              <a:buChar char="-"/>
            </a:pPr>
            <a:r>
              <a:rPr lang="ko-KR" altLang="en-US" dirty="0" err="1" smtClean="0"/>
              <a:t>사쓰마에</a:t>
            </a:r>
            <a:r>
              <a:rPr lang="ko-KR" altLang="en-US" dirty="0" smtClean="0"/>
              <a:t> 파견되어 일본요리 전수</a:t>
            </a:r>
            <a:endParaRPr lang="ko-KR" altLang="en-US" dirty="0"/>
          </a:p>
        </p:txBody>
      </p:sp>
    </p:spTree>
    <p:extLst>
      <p:ext uri="{BB962C8B-B14F-4D97-AF65-F5344CB8AC3E}">
        <p14:creationId xmlns:p14="http://schemas.microsoft.com/office/powerpoint/2010/main" val="922282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r>
              <a:rPr lang="ko-KR" altLang="en-US" dirty="0" smtClean="0"/>
              <a:t>서민 요리와 향토 요리</a:t>
            </a:r>
            <a:endParaRPr lang="en-US" altLang="ko-KR" dirty="0" smtClean="0"/>
          </a:p>
          <a:p>
            <a:pPr>
              <a:buFontTx/>
              <a:buChar char="-"/>
            </a:pPr>
            <a:r>
              <a:rPr lang="ko-KR" altLang="en-US" dirty="0" smtClean="0"/>
              <a:t>백중과 설에 돼지를 잡는 관례</a:t>
            </a:r>
            <a:endParaRPr lang="en-US" altLang="ko-KR" dirty="0" smtClean="0"/>
          </a:p>
          <a:p>
            <a:pPr>
              <a:buFontTx/>
              <a:buChar char="-"/>
            </a:pPr>
            <a:r>
              <a:rPr lang="ko-KR" altLang="en-US" dirty="0" smtClean="0"/>
              <a:t>모든 부분을 식용</a:t>
            </a:r>
            <a:r>
              <a:rPr lang="en-US" altLang="ko-KR" dirty="0" smtClean="0"/>
              <a:t>. </a:t>
            </a:r>
            <a:r>
              <a:rPr lang="ko-KR" altLang="en-US" dirty="0" err="1" smtClean="0"/>
              <a:t>소금절임</a:t>
            </a:r>
            <a:r>
              <a:rPr lang="en-US" altLang="ko-KR" dirty="0" smtClean="0"/>
              <a:t>.</a:t>
            </a:r>
          </a:p>
          <a:p>
            <a:pPr>
              <a:buFontTx/>
              <a:buChar char="-"/>
            </a:pPr>
            <a:r>
              <a:rPr lang="ko-KR" altLang="en-US" dirty="0" smtClean="0"/>
              <a:t>생선요리 </a:t>
            </a:r>
            <a:r>
              <a:rPr lang="en-US" altLang="ko-KR" dirty="0" smtClean="0"/>
              <a:t>: </a:t>
            </a:r>
            <a:r>
              <a:rPr lang="ko-KR" altLang="en-US" dirty="0" smtClean="0"/>
              <a:t>높은 기온으로 생선의 보관이 어려움</a:t>
            </a:r>
            <a:r>
              <a:rPr lang="en-US" altLang="ko-KR" dirty="0" smtClean="0"/>
              <a:t>-</a:t>
            </a:r>
            <a:r>
              <a:rPr lang="ko-KR" altLang="en-US" dirty="0" smtClean="0"/>
              <a:t>어묵 발달</a:t>
            </a:r>
            <a:r>
              <a:rPr lang="en-US" altLang="ko-KR" dirty="0" smtClean="0"/>
              <a:t>, </a:t>
            </a:r>
            <a:r>
              <a:rPr lang="ko-KR" altLang="en-US" dirty="0" smtClean="0"/>
              <a:t>부뚜막에 생선을 달아매서 아궁이에서 때는 장작의 연기로 훈제</a:t>
            </a:r>
            <a:endParaRPr lang="en-US" altLang="ko-KR" dirty="0" smtClean="0"/>
          </a:p>
          <a:p>
            <a:pPr>
              <a:buFontTx/>
              <a:buChar char="-"/>
            </a:pPr>
            <a:r>
              <a:rPr lang="ko-KR" altLang="en-US" dirty="0" smtClean="0"/>
              <a:t>조리법은 끓임</a:t>
            </a:r>
            <a:r>
              <a:rPr lang="en-US" altLang="ko-KR" dirty="0" smtClean="0"/>
              <a:t>, </a:t>
            </a:r>
            <a:r>
              <a:rPr lang="ko-KR" altLang="en-US" dirty="0" smtClean="0"/>
              <a:t>볶음</a:t>
            </a:r>
            <a:r>
              <a:rPr lang="en-US" altLang="ko-KR" dirty="0" smtClean="0"/>
              <a:t>, </a:t>
            </a:r>
            <a:r>
              <a:rPr lang="ko-KR" altLang="en-US" dirty="0" smtClean="0"/>
              <a:t>튀김이 일반적</a:t>
            </a:r>
            <a:r>
              <a:rPr lang="en-US" altLang="ko-KR" dirty="0" smtClean="0"/>
              <a:t>,</a:t>
            </a:r>
            <a:r>
              <a:rPr lang="ko-KR" altLang="en-US" dirty="0" smtClean="0"/>
              <a:t> 찜과 구이는 드물다</a:t>
            </a:r>
            <a:r>
              <a:rPr lang="en-US" altLang="ko-KR" dirty="0" smtClean="0"/>
              <a:t>.</a:t>
            </a:r>
          </a:p>
          <a:p>
            <a:pPr>
              <a:buFontTx/>
              <a:buChar char="-"/>
            </a:pPr>
            <a:r>
              <a:rPr lang="ko-KR" altLang="en-US" dirty="0" smtClean="0"/>
              <a:t>담박한 일본 요리와 맛이 진한 중국 요리의 중간적인 존재</a:t>
            </a:r>
            <a:endParaRPr lang="en-US" altLang="ko-KR" dirty="0" smtClean="0"/>
          </a:p>
          <a:p>
            <a:pPr>
              <a:buFontTx/>
              <a:buChar char="-"/>
            </a:pPr>
            <a:r>
              <a:rPr lang="ko-KR" altLang="en-US" dirty="0" smtClean="0"/>
              <a:t>조미료 </a:t>
            </a:r>
            <a:r>
              <a:rPr lang="en-US" altLang="ko-KR" dirty="0" smtClean="0"/>
              <a:t>: </a:t>
            </a:r>
            <a:r>
              <a:rPr lang="ko-KR" altLang="en-US" dirty="0" smtClean="0"/>
              <a:t>된장</a:t>
            </a:r>
            <a:r>
              <a:rPr lang="en-US" altLang="ko-KR" dirty="0" smtClean="0"/>
              <a:t>, </a:t>
            </a:r>
            <a:r>
              <a:rPr lang="ko-KR" altLang="en-US" dirty="0" smtClean="0"/>
              <a:t>식초</a:t>
            </a:r>
            <a:r>
              <a:rPr lang="en-US" altLang="ko-KR" dirty="0" smtClean="0"/>
              <a:t>, </a:t>
            </a:r>
            <a:r>
              <a:rPr lang="ko-KR" altLang="en-US" dirty="0" smtClean="0"/>
              <a:t>간장</a:t>
            </a:r>
            <a:r>
              <a:rPr lang="en-US" altLang="ko-KR" dirty="0" smtClean="0"/>
              <a:t>, </a:t>
            </a:r>
            <a:r>
              <a:rPr lang="ko-KR" altLang="en-US" dirty="0" smtClean="0"/>
              <a:t>소금</a:t>
            </a:r>
            <a:r>
              <a:rPr lang="en-US" altLang="ko-KR" dirty="0" smtClean="0"/>
              <a:t>, </a:t>
            </a:r>
            <a:r>
              <a:rPr lang="ko-KR" altLang="en-US" dirty="0" smtClean="0"/>
              <a:t>설탕</a:t>
            </a:r>
            <a:r>
              <a:rPr lang="en-US" altLang="ko-KR" dirty="0" smtClean="0"/>
              <a:t>(</a:t>
            </a:r>
            <a:r>
              <a:rPr lang="ko-KR" altLang="en-US" dirty="0" smtClean="0"/>
              <a:t>향신료는 드물다</a:t>
            </a:r>
            <a:r>
              <a:rPr lang="en-US" altLang="ko-KR" dirty="0" smtClean="0"/>
              <a:t>)</a:t>
            </a:r>
          </a:p>
          <a:p>
            <a:pPr>
              <a:buFontTx/>
              <a:buChar char="-"/>
            </a:pPr>
            <a:endParaRPr lang="en-US" altLang="ko-KR" dirty="0" smtClean="0"/>
          </a:p>
          <a:p>
            <a:pPr>
              <a:buFontTx/>
              <a:buChar char="-"/>
            </a:pPr>
            <a:endParaRPr lang="en-US" altLang="ko-KR" dirty="0"/>
          </a:p>
          <a:p>
            <a:endParaRPr lang="en-US" altLang="ko-KR" dirty="0" smtClean="0"/>
          </a:p>
          <a:p>
            <a:endParaRPr lang="ko-KR" altLang="en-US" dirty="0"/>
          </a:p>
        </p:txBody>
      </p:sp>
    </p:spTree>
    <p:extLst>
      <p:ext uri="{BB962C8B-B14F-4D97-AF65-F5344CB8AC3E}">
        <p14:creationId xmlns:p14="http://schemas.microsoft.com/office/powerpoint/2010/main" val="884022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r>
              <a:rPr lang="ko-KR" altLang="en-US" dirty="0" smtClean="0"/>
              <a:t>돼지고기 요리가 발달한 이유</a:t>
            </a:r>
            <a:endParaRPr lang="en-US" altLang="ko-KR" dirty="0" smtClean="0"/>
          </a:p>
          <a:p>
            <a:pPr marL="0" indent="0">
              <a:buNone/>
            </a:pPr>
            <a:r>
              <a:rPr lang="en-US" altLang="ko-KR" dirty="0" smtClean="0"/>
              <a:t>1) </a:t>
            </a:r>
            <a:r>
              <a:rPr lang="ko-KR" altLang="en-US" dirty="0" smtClean="0"/>
              <a:t>돼지 사료가 되는 고구마가 풍부</a:t>
            </a:r>
            <a:endParaRPr lang="en-US" altLang="ko-KR" dirty="0" smtClean="0"/>
          </a:p>
          <a:p>
            <a:pPr marL="0" indent="0">
              <a:buNone/>
            </a:pPr>
            <a:r>
              <a:rPr lang="en-US" altLang="ko-KR" dirty="0" smtClean="0"/>
              <a:t>2) </a:t>
            </a:r>
            <a:r>
              <a:rPr lang="ko-KR" altLang="en-US" dirty="0" smtClean="0"/>
              <a:t>기후가 돼지 사육에 적합</a:t>
            </a:r>
            <a:endParaRPr lang="en-US" altLang="ko-KR" dirty="0" smtClean="0"/>
          </a:p>
          <a:p>
            <a:pPr marL="0" indent="0">
              <a:buNone/>
            </a:pPr>
            <a:r>
              <a:rPr lang="en-US" altLang="ko-KR" dirty="0" smtClean="0"/>
              <a:t>3) </a:t>
            </a:r>
            <a:r>
              <a:rPr lang="ko-KR" altLang="en-US" dirty="0" smtClean="0"/>
              <a:t>돼지고기가 오키나와인의 미각에 맞았다</a:t>
            </a:r>
            <a:endParaRPr lang="en-US" altLang="ko-KR" dirty="0" smtClean="0"/>
          </a:p>
          <a:p>
            <a:pPr marL="0" indent="0">
              <a:buNone/>
            </a:pPr>
            <a:r>
              <a:rPr lang="en-US" altLang="ko-KR" dirty="0" smtClean="0"/>
              <a:t>4) </a:t>
            </a:r>
            <a:r>
              <a:rPr lang="ko-KR" altLang="en-US" dirty="0" smtClean="0"/>
              <a:t>중국사절단을 접대하는 요리에 없어서는 안될 소재</a:t>
            </a:r>
            <a:endParaRPr lang="en-US" altLang="ko-KR" dirty="0" smtClean="0"/>
          </a:p>
          <a:p>
            <a:pPr marL="0" indent="0">
              <a:buNone/>
            </a:pPr>
            <a:r>
              <a:rPr lang="en-US" altLang="ko-KR" dirty="0" smtClean="0"/>
              <a:t>5) </a:t>
            </a:r>
            <a:r>
              <a:rPr lang="ko-KR" altLang="en-US" dirty="0" smtClean="0"/>
              <a:t>가혹한 자연 환경에 적응하고 사육하기 쉬운 가축으로 </a:t>
            </a:r>
            <a:r>
              <a:rPr lang="ko-KR" altLang="en-US" dirty="0" err="1" smtClean="0"/>
              <a:t>기근시</a:t>
            </a:r>
            <a:r>
              <a:rPr lang="ko-KR" altLang="en-US" dirty="0" smtClean="0"/>
              <a:t> 귀중한 식품이 되었다</a:t>
            </a:r>
            <a:endParaRPr lang="en-US" altLang="ko-KR" dirty="0" smtClean="0"/>
          </a:p>
          <a:p>
            <a:pPr marL="0" indent="0">
              <a:buNone/>
            </a:pPr>
            <a:r>
              <a:rPr lang="en-US" altLang="ko-KR" dirty="0" smtClean="0"/>
              <a:t>6) </a:t>
            </a:r>
            <a:r>
              <a:rPr lang="ko-KR" altLang="en-US" dirty="0" smtClean="0"/>
              <a:t>불교에 의한 육식 금기의 제약이 없었다</a:t>
            </a:r>
            <a:endParaRPr lang="ko-KR" altLang="en-US" dirty="0"/>
          </a:p>
        </p:txBody>
      </p:sp>
    </p:spTree>
    <p:extLst>
      <p:ext uri="{BB962C8B-B14F-4D97-AF65-F5344CB8AC3E}">
        <p14:creationId xmlns:p14="http://schemas.microsoft.com/office/powerpoint/2010/main" val="582644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 name="내용 개체 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69591"/>
            <a:ext cx="9708537" cy="6417968"/>
          </a:xfrm>
        </p:spPr>
      </p:pic>
    </p:spTree>
    <p:extLst>
      <p:ext uri="{BB962C8B-B14F-4D97-AF65-F5344CB8AC3E}">
        <p14:creationId xmlns:p14="http://schemas.microsoft.com/office/powerpoint/2010/main" val="4846054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r>
              <a:rPr lang="ko-KR" altLang="en-US" dirty="0" err="1" smtClean="0"/>
              <a:t>류큐요리는</a:t>
            </a:r>
            <a:r>
              <a:rPr lang="ko-KR" altLang="en-US" dirty="0" smtClean="0"/>
              <a:t> 돼지로 시작해서 돼지로 끝난다</a:t>
            </a:r>
            <a:endParaRPr lang="en-US" altLang="ko-KR" dirty="0" smtClean="0"/>
          </a:p>
          <a:p>
            <a:pPr>
              <a:buFontTx/>
              <a:buChar char="-"/>
            </a:pPr>
            <a:r>
              <a:rPr lang="ko-KR" altLang="en-US" dirty="0" err="1" smtClean="0"/>
              <a:t>아시티비치</a:t>
            </a:r>
            <a:r>
              <a:rPr lang="en-US" altLang="ko-KR" dirty="0" smtClean="0"/>
              <a:t>(</a:t>
            </a:r>
            <a:r>
              <a:rPr lang="ko-KR" altLang="en-US" dirty="0" smtClean="0"/>
              <a:t>돼지 족탕</a:t>
            </a:r>
            <a:r>
              <a:rPr lang="en-US" altLang="ko-KR" dirty="0" smtClean="0"/>
              <a:t>)</a:t>
            </a:r>
          </a:p>
          <a:p>
            <a:pPr>
              <a:buFontTx/>
              <a:buChar char="-"/>
            </a:pPr>
            <a:r>
              <a:rPr lang="ko-KR" altLang="en-US" dirty="0" err="1" smtClean="0"/>
              <a:t>라후테</a:t>
            </a:r>
            <a:r>
              <a:rPr lang="en-US" altLang="ko-KR" dirty="0" smtClean="0"/>
              <a:t>(</a:t>
            </a:r>
            <a:r>
              <a:rPr lang="ko-KR" altLang="en-US" dirty="0" err="1" smtClean="0"/>
              <a:t>저육</a:t>
            </a:r>
            <a:r>
              <a:rPr lang="ko-KR" altLang="en-US" dirty="0" smtClean="0"/>
              <a:t> 조림</a:t>
            </a:r>
            <a:r>
              <a:rPr lang="en-US" altLang="ko-KR" dirty="0" smtClean="0"/>
              <a:t>) : </a:t>
            </a:r>
            <a:r>
              <a:rPr lang="ko-KR" altLang="en-US" dirty="0" smtClean="0"/>
              <a:t>비상식</a:t>
            </a:r>
            <a:endParaRPr lang="en-US" altLang="ko-KR" dirty="0" smtClean="0"/>
          </a:p>
          <a:p>
            <a:pPr>
              <a:buFontTx/>
              <a:buChar char="-"/>
            </a:pPr>
            <a:r>
              <a:rPr lang="ko-KR" altLang="en-US" dirty="0" err="1" smtClean="0"/>
              <a:t>나카미</a:t>
            </a:r>
            <a:r>
              <a:rPr lang="ko-KR" altLang="en-US" dirty="0" smtClean="0"/>
              <a:t> 노 </a:t>
            </a:r>
            <a:r>
              <a:rPr lang="ko-KR" altLang="en-US" dirty="0" err="1" smtClean="0"/>
              <a:t>스이모노</a:t>
            </a:r>
            <a:r>
              <a:rPr lang="en-US" altLang="ko-KR" dirty="0" smtClean="0"/>
              <a:t>(</a:t>
            </a:r>
            <a:r>
              <a:rPr lang="ko-KR" altLang="en-US" dirty="0" smtClean="0"/>
              <a:t>돼지 내장 국</a:t>
            </a:r>
            <a:r>
              <a:rPr lang="en-US" altLang="ko-KR" dirty="0" smtClean="0"/>
              <a:t>) : </a:t>
            </a:r>
            <a:r>
              <a:rPr lang="ko-KR" altLang="en-US" dirty="0" smtClean="0"/>
              <a:t>잔치음식</a:t>
            </a:r>
            <a:endParaRPr lang="en-US" altLang="ko-KR" dirty="0" smtClean="0"/>
          </a:p>
          <a:p>
            <a:pPr>
              <a:buFontTx/>
              <a:buChar char="-"/>
            </a:pPr>
            <a:r>
              <a:rPr lang="ko-KR" altLang="en-US" dirty="0" smtClean="0"/>
              <a:t>미미가 </a:t>
            </a:r>
            <a:r>
              <a:rPr lang="ko-KR" altLang="en-US" dirty="0" err="1" smtClean="0"/>
              <a:t>사시미</a:t>
            </a:r>
            <a:r>
              <a:rPr lang="en-US" altLang="ko-KR" dirty="0" smtClean="0"/>
              <a:t>(</a:t>
            </a:r>
            <a:r>
              <a:rPr lang="ko-KR" altLang="en-US" dirty="0" smtClean="0"/>
              <a:t>돼지 </a:t>
            </a:r>
            <a:r>
              <a:rPr lang="ko-KR" altLang="en-US" dirty="0" err="1" smtClean="0"/>
              <a:t>귀가죽</a:t>
            </a:r>
            <a:r>
              <a:rPr lang="ko-KR" altLang="en-US" dirty="0" smtClean="0"/>
              <a:t> 회</a:t>
            </a:r>
            <a:r>
              <a:rPr lang="en-US" altLang="ko-KR" dirty="0" smtClean="0"/>
              <a:t>)</a:t>
            </a:r>
          </a:p>
          <a:p>
            <a:pPr>
              <a:buFontTx/>
              <a:buChar char="-"/>
            </a:pPr>
            <a:r>
              <a:rPr lang="ko-KR" altLang="en-US" dirty="0" smtClean="0"/>
              <a:t>오키나와 </a:t>
            </a:r>
            <a:r>
              <a:rPr lang="ko-KR" altLang="en-US" dirty="0" err="1" smtClean="0"/>
              <a:t>소바</a:t>
            </a:r>
            <a:r>
              <a:rPr lang="en-US" altLang="ko-KR" dirty="0" smtClean="0"/>
              <a:t>(</a:t>
            </a:r>
            <a:r>
              <a:rPr lang="ko-KR" altLang="en-US" dirty="0" smtClean="0"/>
              <a:t>오키나와 밀 국수</a:t>
            </a:r>
            <a:r>
              <a:rPr lang="en-US" altLang="ko-KR" dirty="0" smtClean="0"/>
              <a:t>)</a:t>
            </a:r>
            <a:endParaRPr lang="en-US" altLang="ko-KR" dirty="0"/>
          </a:p>
        </p:txBody>
      </p:sp>
    </p:spTree>
    <p:extLst>
      <p:ext uri="{BB962C8B-B14F-4D97-AF65-F5344CB8AC3E}">
        <p14:creationId xmlns:p14="http://schemas.microsoft.com/office/powerpoint/2010/main" val="930038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r>
              <a:rPr lang="ko-KR" altLang="en-US" dirty="0" smtClean="0"/>
              <a:t>고구마 요리</a:t>
            </a:r>
            <a:endParaRPr lang="en-US" altLang="ko-KR" dirty="0" smtClean="0"/>
          </a:p>
          <a:p>
            <a:pPr>
              <a:buFontTx/>
              <a:buChar char="-"/>
            </a:pPr>
            <a:r>
              <a:rPr lang="ko-KR" altLang="en-US" dirty="0" smtClean="0"/>
              <a:t>가난한 농가의 식생활의 기본</a:t>
            </a:r>
            <a:endParaRPr lang="en-US" altLang="ko-KR" dirty="0" smtClean="0"/>
          </a:p>
          <a:p>
            <a:pPr>
              <a:buFontTx/>
              <a:buChar char="-"/>
            </a:pPr>
            <a:r>
              <a:rPr lang="ko-KR" altLang="en-US" dirty="0" smtClean="0"/>
              <a:t>고구마를 상용</a:t>
            </a:r>
            <a:r>
              <a:rPr lang="en-US" altLang="ko-KR" dirty="0" smtClean="0"/>
              <a:t>. </a:t>
            </a:r>
            <a:r>
              <a:rPr lang="ko-KR" altLang="en-US" dirty="0" smtClean="0"/>
              <a:t>전분</a:t>
            </a:r>
            <a:r>
              <a:rPr lang="en-US" altLang="ko-KR" dirty="0" smtClean="0"/>
              <a:t>(</a:t>
            </a:r>
            <a:r>
              <a:rPr lang="ko-KR" altLang="en-US" dirty="0" err="1" smtClean="0"/>
              <a:t>은무쿠지</a:t>
            </a:r>
            <a:r>
              <a:rPr lang="en-US" altLang="ko-KR" dirty="0" smtClean="0"/>
              <a:t>)</a:t>
            </a:r>
            <a:r>
              <a:rPr lang="ko-KR" altLang="en-US" dirty="0" smtClean="0"/>
              <a:t>으로 가공해 비상식으로도 사용</a:t>
            </a:r>
            <a:r>
              <a:rPr lang="en-US" altLang="ko-KR" dirty="0" smtClean="0"/>
              <a:t>.</a:t>
            </a:r>
          </a:p>
          <a:p>
            <a:pPr>
              <a:buFontTx/>
              <a:buChar char="-"/>
            </a:pPr>
            <a:r>
              <a:rPr lang="ko-KR" altLang="en-US" dirty="0" smtClean="0"/>
              <a:t>껍질은 돼지의 사료로 사용</a:t>
            </a:r>
            <a:endParaRPr lang="en-US" altLang="ko-KR" dirty="0" smtClean="0"/>
          </a:p>
          <a:p>
            <a:pPr>
              <a:buFontTx/>
              <a:buChar char="-"/>
            </a:pPr>
            <a:r>
              <a:rPr lang="ko-KR" altLang="en-US" dirty="0" smtClean="0"/>
              <a:t>중국</a:t>
            </a:r>
            <a:r>
              <a:rPr lang="en-US" altLang="ko-KR" dirty="0" smtClean="0"/>
              <a:t>-&gt;</a:t>
            </a:r>
            <a:r>
              <a:rPr lang="ko-KR" altLang="en-US" dirty="0" smtClean="0"/>
              <a:t>일본으로 전파 </a:t>
            </a:r>
            <a:r>
              <a:rPr lang="en-US" altLang="ko-KR" dirty="0" smtClean="0"/>
              <a:t>: </a:t>
            </a:r>
            <a:r>
              <a:rPr lang="ko-KR" altLang="en-US" dirty="0" smtClean="0"/>
              <a:t>오키나와를 경유해서 갔으므로 </a:t>
            </a:r>
            <a:r>
              <a:rPr lang="ko-KR" altLang="en-US" dirty="0" err="1" smtClean="0"/>
              <a:t>사쓰마이모가</a:t>
            </a:r>
            <a:r>
              <a:rPr lang="ko-KR" altLang="en-US" dirty="0" smtClean="0"/>
              <a:t> 아니라 </a:t>
            </a:r>
            <a:r>
              <a:rPr lang="ko-KR" altLang="en-US" dirty="0" err="1" smtClean="0"/>
              <a:t>류큐이모라고</a:t>
            </a:r>
            <a:r>
              <a:rPr lang="ko-KR" altLang="en-US" dirty="0" smtClean="0"/>
              <a:t> 불러야 옳다</a:t>
            </a:r>
            <a:endParaRPr lang="en-US" altLang="ko-KR" dirty="0" smtClean="0"/>
          </a:p>
          <a:p>
            <a:pPr marL="0" indent="0">
              <a:buNone/>
            </a:pPr>
            <a:endParaRPr lang="ko-KR" altLang="en-US" dirty="0"/>
          </a:p>
        </p:txBody>
      </p:sp>
    </p:spTree>
    <p:extLst>
      <p:ext uri="{BB962C8B-B14F-4D97-AF65-F5344CB8AC3E}">
        <p14:creationId xmlns:p14="http://schemas.microsoft.com/office/powerpoint/2010/main" val="20132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r>
              <a:rPr lang="ko-KR" altLang="en-US" dirty="0" smtClean="0"/>
              <a:t>생선요리와 해초</a:t>
            </a:r>
            <a:endParaRPr lang="en-US" altLang="ko-KR" dirty="0" smtClean="0"/>
          </a:p>
          <a:p>
            <a:pPr marL="0" indent="0">
              <a:buNone/>
            </a:pPr>
            <a:r>
              <a:rPr lang="en-US" altLang="ko-KR" dirty="0" smtClean="0"/>
              <a:t>- </a:t>
            </a:r>
            <a:r>
              <a:rPr lang="ko-KR" altLang="en-US" dirty="0" smtClean="0"/>
              <a:t>생선은 국이나 조림 또는 튀김으로</a:t>
            </a:r>
            <a:endParaRPr lang="en-US" altLang="ko-KR" dirty="0" smtClean="0"/>
          </a:p>
          <a:p>
            <a:pPr>
              <a:buFontTx/>
              <a:buChar char="-"/>
            </a:pPr>
            <a:r>
              <a:rPr lang="ko-KR" altLang="en-US" dirty="0" smtClean="0"/>
              <a:t>돼지고기와 어울리는 다시마는 </a:t>
            </a:r>
            <a:r>
              <a:rPr lang="en-US" altLang="ko-KR" dirty="0" smtClean="0"/>
              <a:t>18</a:t>
            </a:r>
            <a:r>
              <a:rPr lang="ko-KR" altLang="en-US" dirty="0" smtClean="0"/>
              <a:t>세기에 홋카이도에서 수입</a:t>
            </a:r>
            <a:endParaRPr lang="en-US" altLang="ko-KR" dirty="0" smtClean="0"/>
          </a:p>
          <a:p>
            <a:pPr marL="0" indent="0">
              <a:buNone/>
            </a:pPr>
            <a:r>
              <a:rPr lang="en-US" altLang="ko-KR" dirty="0" smtClean="0"/>
              <a:t>(</a:t>
            </a:r>
            <a:r>
              <a:rPr lang="ko-KR" altLang="en-US" dirty="0" smtClean="0"/>
              <a:t>홋카이도</a:t>
            </a:r>
            <a:r>
              <a:rPr lang="en-US" altLang="ko-KR" dirty="0" smtClean="0"/>
              <a:t>-</a:t>
            </a:r>
            <a:r>
              <a:rPr lang="ko-KR" altLang="en-US" dirty="0" smtClean="0"/>
              <a:t>오사카</a:t>
            </a:r>
            <a:r>
              <a:rPr lang="en-US" altLang="ko-KR" dirty="0" smtClean="0"/>
              <a:t>-</a:t>
            </a:r>
            <a:r>
              <a:rPr lang="ko-KR" altLang="en-US" dirty="0" err="1" smtClean="0"/>
              <a:t>가고시마</a:t>
            </a:r>
            <a:r>
              <a:rPr lang="en-US" altLang="ko-KR" dirty="0" smtClean="0"/>
              <a:t>-</a:t>
            </a:r>
            <a:r>
              <a:rPr lang="ko-KR" altLang="en-US" dirty="0" err="1" smtClean="0"/>
              <a:t>류큐</a:t>
            </a:r>
            <a:r>
              <a:rPr lang="en-US" altLang="ko-KR" dirty="0" smtClean="0"/>
              <a:t>-</a:t>
            </a:r>
            <a:r>
              <a:rPr lang="ko-KR" altLang="en-US" dirty="0" smtClean="0"/>
              <a:t>중국</a:t>
            </a:r>
            <a:r>
              <a:rPr lang="en-US" altLang="ko-KR" dirty="0" smtClean="0"/>
              <a:t>)</a:t>
            </a:r>
          </a:p>
          <a:p>
            <a:pPr>
              <a:buFontTx/>
              <a:buChar char="-"/>
            </a:pPr>
            <a:r>
              <a:rPr lang="ko-KR" altLang="en-US" dirty="0" smtClean="0"/>
              <a:t>바다뱀 요리</a:t>
            </a:r>
            <a:r>
              <a:rPr lang="en-US" altLang="ko-KR" dirty="0" smtClean="0"/>
              <a:t>(</a:t>
            </a:r>
            <a:r>
              <a:rPr lang="ko-KR" altLang="en-US" dirty="0" err="1" smtClean="0"/>
              <a:t>이라부신지</a:t>
            </a:r>
            <a:r>
              <a:rPr lang="en-US" altLang="ko-KR" dirty="0" smtClean="0"/>
              <a:t>)</a:t>
            </a:r>
            <a:endParaRPr lang="ko-KR" altLang="en-US" dirty="0"/>
          </a:p>
        </p:txBody>
      </p:sp>
    </p:spTree>
    <p:extLst>
      <p:ext uri="{BB962C8B-B14F-4D97-AF65-F5344CB8AC3E}">
        <p14:creationId xmlns:p14="http://schemas.microsoft.com/office/powerpoint/2010/main" val="3516012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r>
              <a:rPr lang="ko-KR" altLang="en-US" dirty="0" smtClean="0"/>
              <a:t>야채요리</a:t>
            </a:r>
            <a:endParaRPr lang="en-US" altLang="ko-KR" dirty="0" smtClean="0"/>
          </a:p>
          <a:p>
            <a:pPr>
              <a:buFontTx/>
              <a:buChar char="-"/>
            </a:pPr>
            <a:r>
              <a:rPr lang="ko-KR" altLang="en-US" dirty="0" smtClean="0"/>
              <a:t>고야</a:t>
            </a:r>
            <a:r>
              <a:rPr lang="en-US" altLang="ko-KR" dirty="0" smtClean="0"/>
              <a:t>(</a:t>
            </a:r>
            <a:r>
              <a:rPr lang="ko-KR" altLang="en-US" dirty="0" smtClean="0"/>
              <a:t>여주</a:t>
            </a:r>
            <a:r>
              <a:rPr lang="en-US" altLang="ko-KR" dirty="0" smtClean="0"/>
              <a:t>): </a:t>
            </a:r>
            <a:r>
              <a:rPr lang="ko-KR" altLang="en-US" dirty="0" smtClean="0"/>
              <a:t>여름 푸성귀의 왕</a:t>
            </a:r>
            <a:r>
              <a:rPr lang="en-US" altLang="ko-KR" dirty="0" smtClean="0"/>
              <a:t>, </a:t>
            </a:r>
            <a:r>
              <a:rPr lang="ko-KR" altLang="en-US" dirty="0" smtClean="0"/>
              <a:t>고야 </a:t>
            </a:r>
            <a:r>
              <a:rPr lang="ko-KR" altLang="en-US" dirty="0" err="1" smtClean="0"/>
              <a:t>참푸루</a:t>
            </a:r>
            <a:endParaRPr lang="en-US" altLang="ko-KR" dirty="0" smtClean="0"/>
          </a:p>
          <a:p>
            <a:pPr>
              <a:buFontTx/>
              <a:buChar char="-"/>
            </a:pPr>
            <a:r>
              <a:rPr lang="ko-KR" altLang="en-US" dirty="0" err="1" smtClean="0"/>
              <a:t>니베라</a:t>
            </a:r>
            <a:r>
              <a:rPr lang="en-US" altLang="ko-KR" dirty="0" smtClean="0"/>
              <a:t>(</a:t>
            </a:r>
            <a:r>
              <a:rPr lang="ko-KR" altLang="en-US" dirty="0" smtClean="0"/>
              <a:t>수세미</a:t>
            </a:r>
            <a:r>
              <a:rPr lang="en-US" altLang="ko-KR" dirty="0" smtClean="0"/>
              <a:t>): </a:t>
            </a:r>
            <a:r>
              <a:rPr lang="ko-KR" altLang="en-US" dirty="0" smtClean="0"/>
              <a:t>설익은 파란 것을 재료로 사용</a:t>
            </a:r>
            <a:endParaRPr lang="en-US" altLang="ko-KR" dirty="0" smtClean="0"/>
          </a:p>
          <a:p>
            <a:pPr>
              <a:buFontTx/>
              <a:buChar char="-"/>
            </a:pPr>
            <a:r>
              <a:rPr lang="ko-KR" altLang="en-US" dirty="0" err="1" smtClean="0"/>
              <a:t>후치바</a:t>
            </a:r>
            <a:r>
              <a:rPr lang="en-US" altLang="ko-KR" dirty="0" smtClean="0"/>
              <a:t>(</a:t>
            </a:r>
            <a:r>
              <a:rPr lang="ko-KR" altLang="en-US" dirty="0" smtClean="0"/>
              <a:t>쑥</a:t>
            </a:r>
            <a:r>
              <a:rPr lang="en-US" altLang="ko-KR" dirty="0" smtClean="0"/>
              <a:t>): </a:t>
            </a:r>
            <a:r>
              <a:rPr lang="ko-KR" altLang="en-US" dirty="0" smtClean="0"/>
              <a:t>즙</a:t>
            </a:r>
            <a:r>
              <a:rPr lang="en-US" altLang="ko-KR" dirty="0" smtClean="0"/>
              <a:t>, </a:t>
            </a:r>
            <a:r>
              <a:rPr lang="ko-KR" altLang="en-US" dirty="0" smtClean="0"/>
              <a:t>죽</a:t>
            </a:r>
            <a:r>
              <a:rPr lang="en-US" altLang="ko-KR" dirty="0" smtClean="0"/>
              <a:t>, </a:t>
            </a:r>
            <a:r>
              <a:rPr lang="ko-KR" altLang="en-US" dirty="0" smtClean="0"/>
              <a:t>떡 등</a:t>
            </a:r>
            <a:endParaRPr lang="en-US" altLang="ko-KR" dirty="0" smtClean="0"/>
          </a:p>
          <a:p>
            <a:pPr>
              <a:buFontTx/>
              <a:buChar char="-"/>
            </a:pPr>
            <a:r>
              <a:rPr lang="ko-KR" altLang="en-US" dirty="0" err="1" smtClean="0"/>
              <a:t>니가나</a:t>
            </a:r>
            <a:r>
              <a:rPr lang="en-US" altLang="ko-KR" dirty="0" smtClean="0"/>
              <a:t>(</a:t>
            </a:r>
            <a:r>
              <a:rPr lang="ko-KR" altLang="en-US" dirty="0" smtClean="0"/>
              <a:t>씀바귀</a:t>
            </a:r>
            <a:r>
              <a:rPr lang="en-US" altLang="ko-KR" dirty="0" smtClean="0"/>
              <a:t>): </a:t>
            </a:r>
            <a:r>
              <a:rPr lang="ko-KR" altLang="en-US" dirty="0" smtClean="0"/>
              <a:t>국이나 무침</a:t>
            </a:r>
            <a:endParaRPr lang="en-US" altLang="ko-KR" dirty="0" smtClean="0"/>
          </a:p>
          <a:p>
            <a:pPr>
              <a:buFontTx/>
              <a:buChar char="-"/>
            </a:pPr>
            <a:r>
              <a:rPr lang="ko-KR" altLang="en-US" dirty="0" smtClean="0"/>
              <a:t>마미나</a:t>
            </a:r>
            <a:r>
              <a:rPr lang="en-US" altLang="ko-KR" dirty="0" smtClean="0"/>
              <a:t>(</a:t>
            </a:r>
            <a:r>
              <a:rPr lang="ko-KR" altLang="en-US" dirty="0" smtClean="0"/>
              <a:t>숙주</a:t>
            </a:r>
            <a:r>
              <a:rPr lang="en-US" altLang="ko-KR" dirty="0" smtClean="0"/>
              <a:t>): </a:t>
            </a:r>
            <a:r>
              <a:rPr lang="ko-KR" altLang="en-US" dirty="0" smtClean="0"/>
              <a:t>볶음과 초무침</a:t>
            </a:r>
            <a:endParaRPr lang="en-US" altLang="ko-KR" dirty="0" smtClean="0"/>
          </a:p>
          <a:p>
            <a:pPr>
              <a:buFontTx/>
              <a:buChar char="-"/>
            </a:pPr>
            <a:r>
              <a:rPr lang="ko-KR" altLang="en-US" dirty="0" smtClean="0"/>
              <a:t>파파야</a:t>
            </a:r>
            <a:r>
              <a:rPr lang="en-US" altLang="ko-KR" dirty="0" smtClean="0"/>
              <a:t>: </a:t>
            </a:r>
            <a:r>
              <a:rPr lang="ko-KR" altLang="en-US" dirty="0" smtClean="0"/>
              <a:t>설익은 파파야를 야채대용으로 사용</a:t>
            </a:r>
            <a:endParaRPr lang="ko-KR" altLang="en-US" dirty="0"/>
          </a:p>
        </p:txBody>
      </p:sp>
    </p:spTree>
    <p:extLst>
      <p:ext uri="{BB962C8B-B14F-4D97-AF65-F5344CB8AC3E}">
        <p14:creationId xmlns:p14="http://schemas.microsoft.com/office/powerpoint/2010/main" val="2523740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r>
              <a:rPr lang="ko-KR" altLang="en-US" dirty="0" smtClean="0"/>
              <a:t>두부</a:t>
            </a:r>
            <a:r>
              <a:rPr lang="en-US" altLang="ko-KR" dirty="0" smtClean="0"/>
              <a:t>(</a:t>
            </a:r>
            <a:r>
              <a:rPr lang="ko-KR" altLang="en-US" dirty="0" err="1" smtClean="0"/>
              <a:t>도후</a:t>
            </a:r>
            <a:r>
              <a:rPr lang="en-US" altLang="ko-KR" dirty="0" smtClean="0"/>
              <a:t>)</a:t>
            </a:r>
            <a:r>
              <a:rPr lang="ko-KR" altLang="en-US" dirty="0" smtClean="0"/>
              <a:t>요리</a:t>
            </a:r>
            <a:endParaRPr lang="en-US" altLang="ko-KR" dirty="0" smtClean="0"/>
          </a:p>
          <a:p>
            <a:pPr>
              <a:buFontTx/>
              <a:buChar char="-"/>
            </a:pPr>
            <a:r>
              <a:rPr lang="ko-KR" altLang="en-US" dirty="0" smtClean="0"/>
              <a:t>오키나와는 두부의 섬</a:t>
            </a:r>
            <a:endParaRPr lang="en-US" altLang="ko-KR" dirty="0" smtClean="0"/>
          </a:p>
          <a:p>
            <a:pPr>
              <a:buFontTx/>
              <a:buChar char="-"/>
            </a:pPr>
            <a:r>
              <a:rPr lang="ko-KR" altLang="en-US" dirty="0" err="1" smtClean="0"/>
              <a:t>찬푸루</a:t>
            </a:r>
            <a:r>
              <a:rPr lang="ko-KR" altLang="en-US" dirty="0" smtClean="0"/>
              <a:t> </a:t>
            </a:r>
            <a:r>
              <a:rPr lang="en-US" altLang="ko-KR" dirty="0" smtClean="0"/>
              <a:t>: </a:t>
            </a:r>
            <a:r>
              <a:rPr lang="ko-KR" altLang="en-US" dirty="0" smtClean="0"/>
              <a:t>두부</a:t>
            </a:r>
            <a:r>
              <a:rPr lang="en-US" altLang="ko-KR" dirty="0" smtClean="0"/>
              <a:t>&amp;</a:t>
            </a:r>
            <a:r>
              <a:rPr lang="ko-KR" altLang="en-US" dirty="0" smtClean="0"/>
              <a:t>푸성귀</a:t>
            </a:r>
            <a:endParaRPr lang="en-US" altLang="ko-KR" dirty="0" smtClean="0"/>
          </a:p>
          <a:p>
            <a:pPr>
              <a:buFontTx/>
              <a:buChar char="-"/>
            </a:pPr>
            <a:r>
              <a:rPr lang="ko-KR" altLang="en-US" dirty="0" smtClean="0"/>
              <a:t>순두부</a:t>
            </a:r>
            <a:r>
              <a:rPr lang="en-US" altLang="ko-KR" dirty="0" smtClean="0"/>
              <a:t>(</a:t>
            </a:r>
            <a:r>
              <a:rPr lang="ko-KR" altLang="en-US" dirty="0" err="1" smtClean="0"/>
              <a:t>유시도후</a:t>
            </a:r>
            <a:r>
              <a:rPr lang="en-US" altLang="ko-KR" dirty="0" smtClean="0"/>
              <a:t>) / </a:t>
            </a:r>
            <a:r>
              <a:rPr lang="ko-KR" altLang="en-US" dirty="0" smtClean="0"/>
              <a:t>발효두부</a:t>
            </a:r>
            <a:r>
              <a:rPr lang="en-US" altLang="ko-KR" dirty="0" smtClean="0"/>
              <a:t>(</a:t>
            </a:r>
            <a:r>
              <a:rPr lang="ko-KR" altLang="en-US" dirty="0" err="1" smtClean="0"/>
              <a:t>도후요</a:t>
            </a:r>
            <a:r>
              <a:rPr lang="en-US" altLang="ko-KR" dirty="0" smtClean="0"/>
              <a:t>)</a:t>
            </a:r>
          </a:p>
          <a:p>
            <a:pPr>
              <a:buFontTx/>
              <a:buChar char="-"/>
            </a:pPr>
            <a:r>
              <a:rPr lang="ko-KR" altLang="en-US" dirty="0" smtClean="0"/>
              <a:t>단단한 두부</a:t>
            </a:r>
            <a:endParaRPr lang="en-US" altLang="ko-KR" dirty="0" smtClean="0"/>
          </a:p>
          <a:p>
            <a:pPr>
              <a:buFontTx/>
              <a:buChar char="-"/>
            </a:pPr>
            <a:r>
              <a:rPr lang="ko-KR" altLang="en-US" dirty="0" err="1" smtClean="0"/>
              <a:t>우카라이리치</a:t>
            </a:r>
            <a:r>
              <a:rPr lang="en-US" altLang="ko-KR" dirty="0" smtClean="0"/>
              <a:t>(</a:t>
            </a:r>
            <a:r>
              <a:rPr lang="ko-KR" altLang="en-US" dirty="0" smtClean="0"/>
              <a:t>비지볶음</a:t>
            </a:r>
            <a:r>
              <a:rPr lang="en-US" altLang="ko-KR" dirty="0" smtClean="0"/>
              <a:t>) / </a:t>
            </a:r>
            <a:r>
              <a:rPr lang="ko-KR" altLang="en-US" dirty="0" err="1" smtClean="0"/>
              <a:t>수쿠가리스</a:t>
            </a:r>
            <a:r>
              <a:rPr lang="ko-KR" altLang="en-US" dirty="0" smtClean="0"/>
              <a:t> </a:t>
            </a:r>
            <a:r>
              <a:rPr lang="ko-KR" altLang="en-US" dirty="0" err="1" smtClean="0"/>
              <a:t>도후</a:t>
            </a:r>
            <a:r>
              <a:rPr lang="en-US" altLang="ko-KR" dirty="0" smtClean="0"/>
              <a:t>(</a:t>
            </a:r>
            <a:r>
              <a:rPr lang="ko-KR" altLang="en-US" dirty="0" smtClean="0"/>
              <a:t>작은 소금절인 생선을 얹은 두부</a:t>
            </a:r>
            <a:r>
              <a:rPr lang="en-US" altLang="ko-KR" dirty="0" smtClean="0"/>
              <a:t>)</a:t>
            </a:r>
            <a:endParaRPr lang="ko-KR" altLang="en-US" dirty="0"/>
          </a:p>
        </p:txBody>
      </p:sp>
    </p:spTree>
    <p:extLst>
      <p:ext uri="{BB962C8B-B14F-4D97-AF65-F5344CB8AC3E}">
        <p14:creationId xmlns:p14="http://schemas.microsoft.com/office/powerpoint/2010/main" val="4210552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r>
              <a:rPr lang="ko-KR" altLang="en-US" dirty="0" smtClean="0"/>
              <a:t>절임과 </a:t>
            </a:r>
            <a:r>
              <a:rPr lang="ko-KR" altLang="en-US" dirty="0" err="1" smtClean="0"/>
              <a:t>아와보리</a:t>
            </a:r>
            <a:endParaRPr lang="en-US" altLang="ko-KR" dirty="0" smtClean="0"/>
          </a:p>
          <a:p>
            <a:pPr>
              <a:buFontTx/>
              <a:buChar char="-"/>
            </a:pPr>
            <a:r>
              <a:rPr lang="ko-KR" altLang="en-US" dirty="0" smtClean="0"/>
              <a:t>마늘장아찌</a:t>
            </a:r>
            <a:r>
              <a:rPr lang="en-US" altLang="ko-KR" dirty="0" smtClean="0"/>
              <a:t>, </a:t>
            </a:r>
            <a:r>
              <a:rPr lang="ko-KR" altLang="en-US" dirty="0" err="1" smtClean="0"/>
              <a:t>파파야절임</a:t>
            </a:r>
            <a:r>
              <a:rPr lang="en-US" altLang="ko-KR" dirty="0" smtClean="0"/>
              <a:t>…</a:t>
            </a:r>
          </a:p>
          <a:p>
            <a:pPr>
              <a:buFontTx/>
              <a:buChar char="-"/>
            </a:pPr>
            <a:r>
              <a:rPr lang="en-US" altLang="ko-KR" dirty="0" smtClean="0"/>
              <a:t>500</a:t>
            </a:r>
            <a:r>
              <a:rPr lang="ko-KR" altLang="en-US" dirty="0" smtClean="0"/>
              <a:t>년 전통의 오키나와 술 </a:t>
            </a:r>
            <a:r>
              <a:rPr lang="en-US" altLang="ko-KR" dirty="0" smtClean="0"/>
              <a:t>: </a:t>
            </a:r>
            <a:r>
              <a:rPr lang="ko-KR" altLang="en-US" dirty="0" err="1" smtClean="0"/>
              <a:t>아와모리</a:t>
            </a:r>
            <a:endParaRPr lang="ko-KR" altLang="en-US" dirty="0"/>
          </a:p>
        </p:txBody>
      </p:sp>
    </p:spTree>
    <p:extLst>
      <p:ext uri="{BB962C8B-B14F-4D97-AF65-F5344CB8AC3E}">
        <p14:creationId xmlns:p14="http://schemas.microsoft.com/office/powerpoint/2010/main" val="2022106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normAutofit lnSpcReduction="10000"/>
          </a:bodyPr>
          <a:lstStyle/>
          <a:p>
            <a:r>
              <a:rPr lang="ko-KR" altLang="en-US" dirty="0" err="1" smtClean="0"/>
              <a:t>류큐요리와</a:t>
            </a:r>
            <a:r>
              <a:rPr lang="ko-KR" altLang="en-US" dirty="0" smtClean="0"/>
              <a:t> 오키나와 요리</a:t>
            </a:r>
            <a:endParaRPr lang="en-US" altLang="ko-KR" dirty="0" smtClean="0"/>
          </a:p>
          <a:p>
            <a:endParaRPr lang="en-US" altLang="ko-KR" dirty="0"/>
          </a:p>
          <a:p>
            <a:pPr>
              <a:buFontTx/>
              <a:buChar char="-"/>
            </a:pPr>
            <a:r>
              <a:rPr lang="ko-KR" altLang="en-US" dirty="0" err="1" smtClean="0"/>
              <a:t>류큐</a:t>
            </a:r>
            <a:r>
              <a:rPr lang="ko-KR" altLang="en-US" dirty="0" smtClean="0"/>
              <a:t> 요리 </a:t>
            </a:r>
            <a:r>
              <a:rPr lang="en-US" altLang="ko-KR" dirty="0" smtClean="0"/>
              <a:t>: </a:t>
            </a:r>
            <a:r>
              <a:rPr lang="ko-KR" altLang="en-US" dirty="0" err="1" smtClean="0"/>
              <a:t>여러세대에</a:t>
            </a:r>
            <a:r>
              <a:rPr lang="ko-KR" altLang="en-US" dirty="0" smtClean="0"/>
              <a:t> 걸쳐 계승되고 사람들의 생활과 습관에 뿌리를 내린 오키나와의 독자적인 </a:t>
            </a:r>
            <a:r>
              <a:rPr lang="ko-KR" altLang="en-US" dirty="0" err="1" smtClean="0"/>
              <a:t>식재료와</a:t>
            </a:r>
            <a:r>
              <a:rPr lang="ko-KR" altLang="en-US" dirty="0" smtClean="0"/>
              <a:t> 조리법을 말한다</a:t>
            </a:r>
            <a:endParaRPr lang="en-US" altLang="ko-KR" dirty="0" smtClean="0"/>
          </a:p>
          <a:p>
            <a:pPr marL="0" indent="0">
              <a:buNone/>
            </a:pPr>
            <a:r>
              <a:rPr lang="en-US" altLang="ko-KR" dirty="0"/>
              <a:t> </a:t>
            </a:r>
            <a:r>
              <a:rPr lang="en-US" altLang="ko-KR" dirty="0" smtClean="0"/>
              <a:t>:</a:t>
            </a:r>
            <a:r>
              <a:rPr lang="ko-KR" altLang="en-US" dirty="0" err="1" smtClean="0"/>
              <a:t>오키나와어에</a:t>
            </a:r>
            <a:r>
              <a:rPr lang="ko-KR" altLang="en-US" dirty="0" smtClean="0"/>
              <a:t> 나오는 의식동원</a:t>
            </a:r>
            <a:endParaRPr lang="en-US" altLang="ko-KR" dirty="0" smtClean="0"/>
          </a:p>
          <a:p>
            <a:pPr marL="0" indent="0">
              <a:buNone/>
            </a:pPr>
            <a:r>
              <a:rPr lang="en-US" altLang="ko-KR" dirty="0"/>
              <a:t> </a:t>
            </a:r>
            <a:r>
              <a:rPr lang="en-US" altLang="ko-KR" dirty="0" smtClean="0"/>
              <a:t>: </a:t>
            </a:r>
            <a:r>
              <a:rPr lang="ko-KR" altLang="en-US" dirty="0" smtClean="0"/>
              <a:t>구수이문</a:t>
            </a:r>
            <a:r>
              <a:rPr lang="en-US" altLang="ko-KR" dirty="0" smtClean="0"/>
              <a:t>(</a:t>
            </a:r>
            <a:r>
              <a:rPr lang="ko-KR" altLang="en-US" dirty="0" smtClean="0"/>
              <a:t>자양 강장제가 되는 음식</a:t>
            </a:r>
            <a:r>
              <a:rPr lang="en-US" altLang="ko-KR" dirty="0" smtClean="0"/>
              <a:t>), </a:t>
            </a:r>
            <a:r>
              <a:rPr lang="ko-KR" altLang="en-US" dirty="0" err="1" smtClean="0"/>
              <a:t>구수이나탄</a:t>
            </a:r>
            <a:r>
              <a:rPr lang="en-US" altLang="ko-KR" dirty="0" smtClean="0"/>
              <a:t>(</a:t>
            </a:r>
            <a:r>
              <a:rPr lang="ko-KR" altLang="en-US" dirty="0" smtClean="0"/>
              <a:t>보약같이 몸에 좋은 식사</a:t>
            </a:r>
            <a:r>
              <a:rPr lang="en-US" altLang="ko-KR" dirty="0" smtClean="0"/>
              <a:t>), </a:t>
            </a:r>
            <a:r>
              <a:rPr lang="ko-KR" altLang="en-US" dirty="0" err="1" smtClean="0"/>
              <a:t>지시마시구수이</a:t>
            </a:r>
            <a:r>
              <a:rPr lang="en-US" altLang="ko-KR" dirty="0" smtClean="0"/>
              <a:t>(</a:t>
            </a:r>
            <a:r>
              <a:rPr lang="ko-KR" altLang="en-US" dirty="0" smtClean="0"/>
              <a:t>피를 깨끗하게 하는 약이 되는 음식</a:t>
            </a:r>
            <a:r>
              <a:rPr lang="en-US" altLang="ko-KR" dirty="0" smtClean="0"/>
              <a:t>)</a:t>
            </a:r>
          </a:p>
          <a:p>
            <a:pPr>
              <a:buFontTx/>
              <a:buChar char="-"/>
            </a:pPr>
            <a:endParaRPr lang="en-US" altLang="ko-KR" dirty="0" smtClean="0"/>
          </a:p>
          <a:p>
            <a:pPr>
              <a:buFontTx/>
              <a:buChar char="-"/>
            </a:pPr>
            <a:r>
              <a:rPr lang="ko-KR" altLang="en-US" dirty="0" smtClean="0"/>
              <a:t>오키나와 요리 </a:t>
            </a:r>
            <a:r>
              <a:rPr lang="en-US" altLang="ko-KR" dirty="0" smtClean="0"/>
              <a:t>: </a:t>
            </a:r>
            <a:r>
              <a:rPr lang="ko-KR" altLang="en-US" dirty="0" smtClean="0"/>
              <a:t>세계 </a:t>
            </a:r>
            <a:r>
              <a:rPr lang="ko-KR" altLang="en-US" dirty="0" err="1" smtClean="0"/>
              <a:t>여러나라에서</a:t>
            </a:r>
            <a:r>
              <a:rPr lang="ko-KR" altLang="en-US" dirty="0" smtClean="0"/>
              <a:t> 전래된 음식을 포함한 국제적이라고도 할 수 있는 현대의 음식습관</a:t>
            </a:r>
            <a:endParaRPr lang="ko-KR" altLang="en-US" dirty="0"/>
          </a:p>
        </p:txBody>
      </p:sp>
    </p:spTree>
    <p:extLst>
      <p:ext uri="{BB962C8B-B14F-4D97-AF65-F5344CB8AC3E}">
        <p14:creationId xmlns:p14="http://schemas.microsoft.com/office/powerpoint/2010/main" val="4128073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 name="내용 개체 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81072" y="229215"/>
            <a:ext cx="9607638" cy="6405092"/>
          </a:xfrm>
        </p:spPr>
      </p:pic>
    </p:spTree>
    <p:extLst>
      <p:ext uri="{BB962C8B-B14F-4D97-AF65-F5344CB8AC3E}">
        <p14:creationId xmlns:p14="http://schemas.microsoft.com/office/powerpoint/2010/main" val="38680485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r>
              <a:rPr lang="ko-KR" altLang="en-US" dirty="0" smtClean="0"/>
              <a:t>음식 이외의 요소</a:t>
            </a:r>
            <a:endParaRPr lang="en-US" altLang="ko-KR" dirty="0" smtClean="0"/>
          </a:p>
          <a:p>
            <a:pPr>
              <a:buFontTx/>
              <a:buChar char="-"/>
            </a:pPr>
            <a:r>
              <a:rPr lang="ko-KR" altLang="en-US" dirty="0" smtClean="0"/>
              <a:t>죽고 나서도 일을 한다</a:t>
            </a:r>
            <a:endParaRPr lang="en-US" altLang="ko-KR" dirty="0" smtClean="0"/>
          </a:p>
          <a:p>
            <a:pPr>
              <a:buFontTx/>
              <a:buChar char="-"/>
            </a:pPr>
            <a:r>
              <a:rPr lang="ko-KR" altLang="en-US" dirty="0" smtClean="0"/>
              <a:t>오늘 할 일을 </a:t>
            </a:r>
            <a:r>
              <a:rPr lang="ko-KR" altLang="en-US" dirty="0" err="1" smtClean="0"/>
              <a:t>내일하면</a:t>
            </a:r>
            <a:r>
              <a:rPr lang="ko-KR" altLang="en-US" dirty="0" smtClean="0"/>
              <a:t> 된다는 낙천적 사고방식</a:t>
            </a:r>
            <a:r>
              <a:rPr lang="en-US" altLang="ko-KR" dirty="0" smtClean="0"/>
              <a:t>(</a:t>
            </a:r>
            <a:r>
              <a:rPr lang="ko-KR" altLang="en-US" dirty="0" smtClean="0"/>
              <a:t>오키나와 타임</a:t>
            </a:r>
            <a:r>
              <a:rPr lang="en-US" altLang="ko-KR" dirty="0" smtClean="0"/>
              <a:t>)</a:t>
            </a:r>
          </a:p>
          <a:p>
            <a:pPr>
              <a:buFontTx/>
              <a:buChar char="-"/>
            </a:pPr>
            <a:r>
              <a:rPr lang="ko-KR" altLang="en-US" dirty="0" smtClean="0"/>
              <a:t>연중 온화한 기후</a:t>
            </a:r>
            <a:endParaRPr lang="en-US" altLang="ko-KR" dirty="0" smtClean="0"/>
          </a:p>
          <a:p>
            <a:pPr>
              <a:buFontTx/>
              <a:buChar char="-"/>
            </a:pPr>
            <a:r>
              <a:rPr lang="ko-KR" altLang="en-US" dirty="0" smtClean="0"/>
              <a:t>나이 들어감에 대한 사회적 존경과 축제로 드러냄</a:t>
            </a:r>
            <a:endParaRPr lang="en-US" altLang="ko-KR" dirty="0" smtClean="0"/>
          </a:p>
          <a:p>
            <a:pPr>
              <a:buFontTx/>
              <a:buChar char="-"/>
            </a:pPr>
            <a:endParaRPr lang="ko-KR" altLang="en-US" dirty="0"/>
          </a:p>
        </p:txBody>
      </p:sp>
    </p:spTree>
    <p:extLst>
      <p:ext uri="{BB962C8B-B14F-4D97-AF65-F5344CB8AC3E}">
        <p14:creationId xmlns:p14="http://schemas.microsoft.com/office/powerpoint/2010/main" val="2209410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65496" y="1893675"/>
            <a:ext cx="10515600" cy="1325563"/>
          </a:xfrm>
        </p:spPr>
        <p:txBody>
          <a:bodyPr>
            <a:normAutofit/>
          </a:bodyPr>
          <a:lstStyle/>
          <a:p>
            <a:pPr algn="ctr"/>
            <a:r>
              <a:rPr lang="ko-KR" altLang="en-US" sz="5400" dirty="0" smtClean="0">
                <a:latin typeface="HY헤드라인M" panose="02030600000101010101" pitchFamily="18" charset="-127"/>
                <a:ea typeface="HY헤드라인M" panose="02030600000101010101" pitchFamily="18" charset="-127"/>
              </a:rPr>
              <a:t>현재의 오키나와</a:t>
            </a:r>
            <a:endParaRPr lang="ko-KR" altLang="en-US" sz="5400" dirty="0">
              <a:latin typeface="HY헤드라인M" panose="02030600000101010101" pitchFamily="18" charset="-127"/>
              <a:ea typeface="HY헤드라인M" panose="02030600000101010101" pitchFamily="18" charset="-127"/>
            </a:endParaRPr>
          </a:p>
        </p:txBody>
      </p:sp>
    </p:spTree>
    <p:extLst>
      <p:ext uri="{BB962C8B-B14F-4D97-AF65-F5344CB8AC3E}">
        <p14:creationId xmlns:p14="http://schemas.microsoft.com/office/powerpoint/2010/main" val="4246951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 name="내용 개체 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3679" y="365124"/>
            <a:ext cx="9448494" cy="6455139"/>
          </a:xfrm>
        </p:spPr>
      </p:pic>
    </p:spTree>
    <p:extLst>
      <p:ext uri="{BB962C8B-B14F-4D97-AF65-F5344CB8AC3E}">
        <p14:creationId xmlns:p14="http://schemas.microsoft.com/office/powerpoint/2010/main" val="40072507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smtClean="0"/>
              <a:t>오키나와의 지표</a:t>
            </a:r>
            <a:r>
              <a:rPr lang="en-US" altLang="ko-KR" sz="2800" dirty="0" smtClean="0"/>
              <a:t>(2012</a:t>
            </a:r>
            <a:r>
              <a:rPr lang="ko-KR" altLang="en-US" sz="2800" dirty="0" smtClean="0"/>
              <a:t>년 오키나와 </a:t>
            </a:r>
            <a:r>
              <a:rPr lang="ko-KR" altLang="en-US" sz="2800" dirty="0" err="1" smtClean="0"/>
              <a:t>현청자료</a:t>
            </a:r>
            <a:r>
              <a:rPr lang="en-US" altLang="ko-KR" sz="2800" dirty="0"/>
              <a:t>)</a:t>
            </a:r>
            <a:endParaRPr lang="ko-KR" altLang="en-US" sz="2800" dirty="0"/>
          </a:p>
        </p:txBody>
      </p:sp>
      <p:graphicFrame>
        <p:nvGraphicFramePr>
          <p:cNvPr id="4" name="내용 개체 틀 3"/>
          <p:cNvGraphicFramePr>
            <a:graphicFrameLocks noGrp="1"/>
          </p:cNvGraphicFramePr>
          <p:nvPr>
            <p:ph idx="1"/>
            <p:extLst>
              <p:ext uri="{D42A27DB-BD31-4B8C-83A1-F6EECF244321}">
                <p14:modId xmlns:p14="http://schemas.microsoft.com/office/powerpoint/2010/main" val="794109219"/>
              </p:ext>
            </p:extLst>
          </p:nvPr>
        </p:nvGraphicFramePr>
        <p:xfrm>
          <a:off x="2224585" y="2388358"/>
          <a:ext cx="8106769" cy="3439236"/>
        </p:xfrm>
        <a:graphic>
          <a:graphicData uri="http://schemas.openxmlformats.org/drawingml/2006/table">
            <a:tbl>
              <a:tblPr/>
              <a:tblGrid>
                <a:gridCol w="2181255"/>
                <a:gridCol w="1900232"/>
                <a:gridCol w="2012641"/>
                <a:gridCol w="2012641"/>
              </a:tblGrid>
              <a:tr h="527696">
                <a:tc>
                  <a:txBody>
                    <a:bodyPr/>
                    <a:lstStyle/>
                    <a:p>
                      <a:pPr marL="0" marR="0" indent="0" algn="ctr" fontAlgn="base" latinLnBrk="0">
                        <a:lnSpc>
                          <a:spcPct val="200000"/>
                        </a:lnSpc>
                        <a:spcBef>
                          <a:spcPts val="0"/>
                        </a:spcBef>
                        <a:spcAft>
                          <a:spcPts val="0"/>
                        </a:spcAft>
                      </a:pPr>
                      <a:r>
                        <a:rPr lang="ko-KR" altLang="en-US" sz="1400" kern="0" spc="0" dirty="0">
                          <a:solidFill>
                            <a:srgbClr val="000000"/>
                          </a:solidFill>
                          <a:effectLst/>
                          <a:latin typeface="함초롬바탕" panose="02030604000101010101" pitchFamily="18" charset="-127"/>
                          <a:ea typeface="함초롬바탕" panose="02030604000101010101" pitchFamily="18" charset="-127"/>
                        </a:rPr>
                        <a:t>지 표</a:t>
                      </a:r>
                      <a:endParaRPr lang="ko-KR" altLang="en-US" sz="1400" kern="0" spc="0" dirty="0">
                        <a:solidFill>
                          <a:srgbClr val="000000"/>
                        </a:solidFill>
                        <a:effectLst/>
                        <a:latin typeface="함초롬바탕" panose="02030604000101010101" pitchFamily="18" charset="-127"/>
                      </a:endParaRPr>
                    </a:p>
                  </a:txBody>
                  <a:tcPr marL="64770" marR="64770" marT="17907" marB="17907"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ko-KR" altLang="en-US" sz="1400" kern="0" spc="0">
                          <a:solidFill>
                            <a:srgbClr val="000000"/>
                          </a:solidFill>
                          <a:effectLst/>
                          <a:latin typeface="함초롬바탕" panose="02030604000101010101" pitchFamily="18" charset="-127"/>
                          <a:ea typeface="함초롬바탕" panose="02030604000101010101" pitchFamily="18" charset="-127"/>
                        </a:rPr>
                        <a:t>순위</a:t>
                      </a:r>
                      <a:endParaRPr lang="ko-KR" altLang="en-US" sz="14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ko-KR" altLang="en-US" sz="1400" kern="0" spc="0">
                          <a:solidFill>
                            <a:srgbClr val="000000"/>
                          </a:solidFill>
                          <a:effectLst/>
                          <a:latin typeface="함초롬바탕" panose="02030604000101010101" pitchFamily="18" charset="-127"/>
                          <a:ea typeface="함초롬바탕" panose="02030604000101010101" pitchFamily="18" charset="-127"/>
                        </a:rPr>
                        <a:t>오키나와현</a:t>
                      </a:r>
                      <a:endParaRPr lang="ko-KR" altLang="en-US" sz="14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ko-KR" altLang="en-US" sz="1400" kern="0" spc="0">
                          <a:solidFill>
                            <a:srgbClr val="000000"/>
                          </a:solidFill>
                          <a:effectLst/>
                          <a:latin typeface="함초롬바탕" panose="02030604000101010101" pitchFamily="18" charset="-127"/>
                          <a:ea typeface="함초롬바탕" panose="02030604000101010101" pitchFamily="18" charset="-127"/>
                        </a:rPr>
                        <a:t>전국</a:t>
                      </a:r>
                      <a:endParaRPr lang="ko-KR" altLang="en-US" sz="14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2911540">
                <a:tc>
                  <a:txBody>
                    <a:bodyPr/>
                    <a:lstStyle/>
                    <a:p>
                      <a:pPr marL="0" marR="0" indent="0" algn="just" fontAlgn="base" latinLnBrk="1">
                        <a:lnSpc>
                          <a:spcPct val="200000"/>
                        </a:lnSpc>
                        <a:spcBef>
                          <a:spcPts val="0"/>
                        </a:spcBef>
                        <a:spcAft>
                          <a:spcPts val="0"/>
                        </a:spcAft>
                      </a:pPr>
                      <a:r>
                        <a:rPr lang="ko-KR" altLang="en-US" sz="1400" kern="0" spc="0" dirty="0">
                          <a:solidFill>
                            <a:srgbClr val="000000"/>
                          </a:solidFill>
                          <a:effectLst/>
                          <a:latin typeface="함초롬바탕" panose="02030604000101010101" pitchFamily="18" charset="-127"/>
                          <a:ea typeface="함초롬바탕" panose="02030604000101010101" pitchFamily="18" charset="-127"/>
                        </a:rPr>
                        <a:t>취업률</a:t>
                      </a:r>
                      <a:endParaRPr lang="ko-KR" altLang="en-US" sz="1400" kern="0" spc="0" dirty="0">
                        <a:solidFill>
                          <a:srgbClr val="000000"/>
                        </a:solidFill>
                        <a:effectLst/>
                        <a:latin typeface="함초롬바탕" panose="02030604000101010101" pitchFamily="18" charset="-127"/>
                      </a:endParaRPr>
                    </a:p>
                    <a:p>
                      <a:pPr marL="0" marR="0" indent="0" algn="just" fontAlgn="base" latinLnBrk="1">
                        <a:lnSpc>
                          <a:spcPct val="200000"/>
                        </a:lnSpc>
                        <a:spcBef>
                          <a:spcPts val="0"/>
                        </a:spcBef>
                        <a:spcAft>
                          <a:spcPts val="0"/>
                        </a:spcAft>
                      </a:pPr>
                      <a:r>
                        <a:rPr lang="ko-KR" altLang="en-US" sz="1400" kern="0" spc="0" dirty="0" err="1">
                          <a:solidFill>
                            <a:srgbClr val="000000"/>
                          </a:solidFill>
                          <a:effectLst/>
                          <a:latin typeface="함초롬바탕" panose="02030604000101010101" pitchFamily="18" charset="-127"/>
                          <a:ea typeface="함초롬바탕" panose="02030604000101010101" pitchFamily="18" charset="-127"/>
                        </a:rPr>
                        <a:t>완전실업율</a:t>
                      </a:r>
                      <a:endParaRPr lang="ko-KR" altLang="en-US" sz="1400" kern="0" spc="0" dirty="0">
                        <a:solidFill>
                          <a:srgbClr val="000000"/>
                        </a:solidFill>
                        <a:effectLst/>
                        <a:latin typeface="함초롬바탕" panose="02030604000101010101" pitchFamily="18" charset="-127"/>
                      </a:endParaRPr>
                    </a:p>
                    <a:p>
                      <a:pPr marL="0" marR="0" indent="0" algn="just" fontAlgn="base" latinLnBrk="1">
                        <a:lnSpc>
                          <a:spcPct val="200000"/>
                        </a:lnSpc>
                        <a:spcBef>
                          <a:spcPts val="0"/>
                        </a:spcBef>
                        <a:spcAft>
                          <a:spcPts val="0"/>
                        </a:spcAft>
                      </a:pPr>
                      <a:r>
                        <a:rPr lang="ko-KR" altLang="en-US" sz="1400" kern="0" spc="0" dirty="0">
                          <a:solidFill>
                            <a:srgbClr val="000000"/>
                          </a:solidFill>
                          <a:effectLst/>
                          <a:latin typeface="함초롬바탕" panose="02030604000101010101" pitchFamily="18" charset="-127"/>
                          <a:ea typeface="함초롬바탕" panose="02030604000101010101" pitchFamily="18" charset="-127"/>
                        </a:rPr>
                        <a:t>연간평균수입</a:t>
                      </a:r>
                      <a:r>
                        <a:rPr lang="en-US" altLang="ko-KR" sz="1400" kern="0" spc="0" dirty="0">
                          <a:solidFill>
                            <a:srgbClr val="000000"/>
                          </a:solidFill>
                          <a:effectLst/>
                          <a:latin typeface="함초롬바탕" panose="02030604000101010101" pitchFamily="18" charset="-127"/>
                          <a:ea typeface="함초롬바탕" panose="02030604000101010101" pitchFamily="18" charset="-127"/>
                        </a:rPr>
                        <a:t>(</a:t>
                      </a:r>
                      <a:r>
                        <a:rPr lang="ko-KR" altLang="en-US" sz="1400" kern="0" spc="0" dirty="0">
                          <a:solidFill>
                            <a:srgbClr val="000000"/>
                          </a:solidFill>
                          <a:effectLst/>
                          <a:latin typeface="함초롬바탕" panose="02030604000101010101" pitchFamily="18" charset="-127"/>
                          <a:ea typeface="함초롬바탕" panose="02030604000101010101" pitchFamily="18" charset="-127"/>
                        </a:rPr>
                        <a:t>천엔</a:t>
                      </a:r>
                      <a:r>
                        <a:rPr lang="en-US" altLang="ko-KR" sz="1400" kern="0" spc="0" dirty="0">
                          <a:solidFill>
                            <a:srgbClr val="000000"/>
                          </a:solidFill>
                          <a:effectLst/>
                          <a:latin typeface="함초롬바탕" panose="02030604000101010101" pitchFamily="18" charset="-127"/>
                          <a:ea typeface="함초롬바탕" panose="02030604000101010101" pitchFamily="18" charset="-127"/>
                        </a:rPr>
                        <a:t>)</a:t>
                      </a:r>
                      <a:endParaRPr lang="ko-KR" altLang="en-US" sz="1400" kern="0" spc="0" dirty="0">
                        <a:solidFill>
                          <a:srgbClr val="000000"/>
                        </a:solidFill>
                        <a:effectLst/>
                        <a:latin typeface="함초롬바탕" panose="02030604000101010101" pitchFamily="18" charset="-127"/>
                      </a:endParaRPr>
                    </a:p>
                    <a:p>
                      <a:pPr marL="0" marR="0" indent="0" algn="just" fontAlgn="base" latinLnBrk="1">
                        <a:lnSpc>
                          <a:spcPct val="200000"/>
                        </a:lnSpc>
                        <a:spcBef>
                          <a:spcPts val="0"/>
                        </a:spcBef>
                        <a:spcAft>
                          <a:spcPts val="0"/>
                        </a:spcAft>
                      </a:pPr>
                      <a:r>
                        <a:rPr lang="ko-KR" altLang="en-US" sz="1400" kern="0" spc="0" dirty="0">
                          <a:solidFill>
                            <a:srgbClr val="000000"/>
                          </a:solidFill>
                          <a:effectLst/>
                          <a:latin typeface="함초롬바탕" panose="02030604000101010101" pitchFamily="18" charset="-127"/>
                          <a:ea typeface="함초롬바탕" panose="02030604000101010101" pitchFamily="18" charset="-127"/>
                        </a:rPr>
                        <a:t>예금잔고</a:t>
                      </a:r>
                      <a:r>
                        <a:rPr lang="en-US" altLang="ko-KR" sz="1400" kern="0" spc="0" dirty="0">
                          <a:solidFill>
                            <a:srgbClr val="000000"/>
                          </a:solidFill>
                          <a:effectLst/>
                          <a:latin typeface="함초롬바탕" panose="02030604000101010101" pitchFamily="18" charset="-127"/>
                          <a:ea typeface="함초롬바탕" panose="02030604000101010101" pitchFamily="18" charset="-127"/>
                        </a:rPr>
                        <a:t>(</a:t>
                      </a:r>
                      <a:r>
                        <a:rPr lang="ko-KR" altLang="en-US" sz="1400" kern="0" spc="0" dirty="0">
                          <a:solidFill>
                            <a:srgbClr val="000000"/>
                          </a:solidFill>
                          <a:effectLst/>
                          <a:latin typeface="함초롬바탕" panose="02030604000101010101" pitchFamily="18" charset="-127"/>
                          <a:ea typeface="함초롬바탕" panose="02030604000101010101" pitchFamily="18" charset="-127"/>
                        </a:rPr>
                        <a:t>만엔</a:t>
                      </a:r>
                      <a:r>
                        <a:rPr lang="en-US" altLang="ko-KR" sz="1400" kern="0" spc="0" dirty="0">
                          <a:solidFill>
                            <a:srgbClr val="000000"/>
                          </a:solidFill>
                          <a:effectLst/>
                          <a:latin typeface="함초롬바탕" panose="02030604000101010101" pitchFamily="18" charset="-127"/>
                          <a:ea typeface="함초롬바탕" panose="02030604000101010101" pitchFamily="18" charset="-127"/>
                        </a:rPr>
                        <a:t>/</a:t>
                      </a:r>
                      <a:r>
                        <a:rPr lang="ko-KR" altLang="en-US" sz="1400" kern="0" spc="0" dirty="0">
                          <a:solidFill>
                            <a:srgbClr val="000000"/>
                          </a:solidFill>
                          <a:effectLst/>
                          <a:latin typeface="함초롬바탕" panose="02030604000101010101" pitchFamily="18" charset="-127"/>
                          <a:ea typeface="함초롬바탕" panose="02030604000101010101" pitchFamily="18" charset="-127"/>
                        </a:rPr>
                        <a:t>인</a:t>
                      </a:r>
                      <a:r>
                        <a:rPr lang="en-US" altLang="ko-KR" sz="1400" kern="0" spc="0" dirty="0">
                          <a:solidFill>
                            <a:srgbClr val="000000"/>
                          </a:solidFill>
                          <a:effectLst/>
                          <a:latin typeface="함초롬바탕" panose="02030604000101010101" pitchFamily="18" charset="-127"/>
                          <a:ea typeface="함초롬바탕" panose="02030604000101010101" pitchFamily="18" charset="-127"/>
                        </a:rPr>
                        <a:t>)</a:t>
                      </a:r>
                      <a:endParaRPr lang="ko-KR" altLang="en-US" sz="1400" kern="0" spc="0" dirty="0">
                        <a:solidFill>
                          <a:srgbClr val="000000"/>
                        </a:solidFill>
                        <a:effectLst/>
                        <a:latin typeface="함초롬바탕" panose="02030604000101010101" pitchFamily="18" charset="-127"/>
                      </a:endParaRPr>
                    </a:p>
                    <a:p>
                      <a:pPr marL="0" marR="0" indent="0" algn="just" fontAlgn="base" latinLnBrk="1">
                        <a:lnSpc>
                          <a:spcPct val="200000"/>
                        </a:lnSpc>
                        <a:spcBef>
                          <a:spcPts val="0"/>
                        </a:spcBef>
                        <a:spcAft>
                          <a:spcPts val="0"/>
                        </a:spcAft>
                      </a:pPr>
                      <a:r>
                        <a:rPr lang="ko-KR" altLang="en-US" sz="1400" kern="0" spc="0" dirty="0" err="1">
                          <a:solidFill>
                            <a:srgbClr val="000000"/>
                          </a:solidFill>
                          <a:effectLst/>
                          <a:latin typeface="함초롬바탕" panose="02030604000101010101" pitchFamily="18" charset="-127"/>
                          <a:ea typeface="함초롬바탕" panose="02030604000101010101" pitchFamily="18" charset="-127"/>
                        </a:rPr>
                        <a:t>대학진학율</a:t>
                      </a:r>
                      <a:endParaRPr lang="ko-KR" altLang="en-US" sz="1400" kern="0" spc="0" dirty="0">
                        <a:solidFill>
                          <a:srgbClr val="000000"/>
                        </a:solidFill>
                        <a:effectLst/>
                        <a:latin typeface="함초롬바탕" panose="02030604000101010101" pitchFamily="18" charset="-127"/>
                      </a:endParaRPr>
                    </a:p>
                    <a:p>
                      <a:pPr marL="0" marR="0" indent="0" algn="just" fontAlgn="base" latinLnBrk="1">
                        <a:lnSpc>
                          <a:spcPct val="200000"/>
                        </a:lnSpc>
                        <a:spcBef>
                          <a:spcPts val="0"/>
                        </a:spcBef>
                        <a:spcAft>
                          <a:spcPts val="0"/>
                        </a:spcAft>
                      </a:pPr>
                      <a:r>
                        <a:rPr lang="ko-KR" altLang="en-US" sz="1400" kern="0" spc="0" dirty="0" err="1">
                          <a:solidFill>
                            <a:srgbClr val="000000"/>
                          </a:solidFill>
                          <a:effectLst/>
                          <a:latin typeface="함초롬바탕" panose="02030604000101010101" pitchFamily="18" charset="-127"/>
                          <a:ea typeface="함초롬바탕" panose="02030604000101010101" pitchFamily="18" charset="-127"/>
                        </a:rPr>
                        <a:t>고등학교진학율</a:t>
                      </a:r>
                      <a:endParaRPr lang="ko-KR" altLang="en-US" sz="1400" kern="0" spc="0" dirty="0">
                        <a:solidFill>
                          <a:srgbClr val="000000"/>
                        </a:solidFill>
                        <a:effectLst/>
                        <a:latin typeface="함초롬바탕" panose="02030604000101010101" pitchFamily="18" charset="-127"/>
                      </a:endParaRPr>
                    </a:p>
                  </a:txBody>
                  <a:tcPr marL="64770" marR="64770" marT="17907" marB="17907"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400" kern="0" spc="0" dirty="0">
                          <a:solidFill>
                            <a:srgbClr val="000000"/>
                          </a:solidFill>
                          <a:effectLst/>
                          <a:latin typeface="함초롬바탕" panose="02030604000101010101" pitchFamily="18" charset="-127"/>
                          <a:ea typeface="함초롬바탕" panose="02030604000101010101" pitchFamily="18" charset="-127"/>
                        </a:rPr>
                        <a:t>47</a:t>
                      </a:r>
                      <a:endParaRPr lang="en-US" sz="1400" kern="0" spc="0" dirty="0">
                        <a:solidFill>
                          <a:srgbClr val="000000"/>
                        </a:solidFill>
                        <a:effectLst/>
                        <a:latin typeface="함초롬바탕" panose="02030604000101010101" pitchFamily="18" charset="-127"/>
                      </a:endParaRPr>
                    </a:p>
                    <a:p>
                      <a:pPr marL="0" marR="0" indent="0" algn="ctr" fontAlgn="base" latinLnBrk="0">
                        <a:lnSpc>
                          <a:spcPct val="200000"/>
                        </a:lnSpc>
                        <a:spcBef>
                          <a:spcPts val="0"/>
                        </a:spcBef>
                        <a:spcAft>
                          <a:spcPts val="0"/>
                        </a:spcAft>
                      </a:pPr>
                      <a:r>
                        <a:rPr lang="en-US" sz="1400" kern="0" spc="0" dirty="0">
                          <a:solidFill>
                            <a:srgbClr val="000000"/>
                          </a:solidFill>
                          <a:effectLst/>
                          <a:latin typeface="함초롬바탕" panose="02030604000101010101" pitchFamily="18" charset="-127"/>
                          <a:ea typeface="함초롬바탕" panose="02030604000101010101" pitchFamily="18" charset="-127"/>
                        </a:rPr>
                        <a:t>47</a:t>
                      </a:r>
                      <a:endParaRPr lang="en-US" sz="1400" kern="0" spc="0" dirty="0">
                        <a:solidFill>
                          <a:srgbClr val="000000"/>
                        </a:solidFill>
                        <a:effectLst/>
                        <a:latin typeface="함초롬바탕" panose="02030604000101010101" pitchFamily="18" charset="-127"/>
                      </a:endParaRPr>
                    </a:p>
                    <a:p>
                      <a:pPr marL="0" marR="0" indent="0" algn="ctr" fontAlgn="base" latinLnBrk="0">
                        <a:lnSpc>
                          <a:spcPct val="200000"/>
                        </a:lnSpc>
                        <a:spcBef>
                          <a:spcPts val="0"/>
                        </a:spcBef>
                        <a:spcAft>
                          <a:spcPts val="0"/>
                        </a:spcAft>
                      </a:pPr>
                      <a:r>
                        <a:rPr lang="en-US" sz="1400" kern="0" spc="0" dirty="0">
                          <a:solidFill>
                            <a:srgbClr val="000000"/>
                          </a:solidFill>
                          <a:effectLst/>
                          <a:latin typeface="함초롬바탕" panose="02030604000101010101" pitchFamily="18" charset="-127"/>
                          <a:ea typeface="함초롬바탕" panose="02030604000101010101" pitchFamily="18" charset="-127"/>
                        </a:rPr>
                        <a:t>47</a:t>
                      </a:r>
                      <a:endParaRPr lang="en-US" sz="1400" kern="0" spc="0" dirty="0">
                        <a:solidFill>
                          <a:srgbClr val="000000"/>
                        </a:solidFill>
                        <a:effectLst/>
                        <a:latin typeface="함초롬바탕" panose="02030604000101010101" pitchFamily="18" charset="-127"/>
                      </a:endParaRPr>
                    </a:p>
                    <a:p>
                      <a:pPr marL="0" marR="0" indent="0" algn="ctr" fontAlgn="base" latinLnBrk="0">
                        <a:lnSpc>
                          <a:spcPct val="200000"/>
                        </a:lnSpc>
                        <a:spcBef>
                          <a:spcPts val="0"/>
                        </a:spcBef>
                        <a:spcAft>
                          <a:spcPts val="0"/>
                        </a:spcAft>
                      </a:pPr>
                      <a:r>
                        <a:rPr lang="en-US" sz="1400" kern="0" spc="0" dirty="0">
                          <a:solidFill>
                            <a:srgbClr val="000000"/>
                          </a:solidFill>
                          <a:effectLst/>
                          <a:latin typeface="함초롬바탕" panose="02030604000101010101" pitchFamily="18" charset="-127"/>
                          <a:ea typeface="함초롬바탕" panose="02030604000101010101" pitchFamily="18" charset="-127"/>
                        </a:rPr>
                        <a:t>42</a:t>
                      </a:r>
                      <a:endParaRPr lang="en-US" sz="1400" kern="0" spc="0" dirty="0">
                        <a:solidFill>
                          <a:srgbClr val="000000"/>
                        </a:solidFill>
                        <a:effectLst/>
                        <a:latin typeface="함초롬바탕" panose="02030604000101010101" pitchFamily="18" charset="-127"/>
                      </a:endParaRPr>
                    </a:p>
                    <a:p>
                      <a:pPr marL="0" marR="0" indent="0" algn="ctr" fontAlgn="base" latinLnBrk="0">
                        <a:lnSpc>
                          <a:spcPct val="200000"/>
                        </a:lnSpc>
                        <a:spcBef>
                          <a:spcPts val="0"/>
                        </a:spcBef>
                        <a:spcAft>
                          <a:spcPts val="0"/>
                        </a:spcAft>
                      </a:pPr>
                      <a:r>
                        <a:rPr lang="en-US" sz="1400" kern="0" spc="0" dirty="0">
                          <a:solidFill>
                            <a:srgbClr val="000000"/>
                          </a:solidFill>
                          <a:effectLst/>
                          <a:latin typeface="함초롬바탕" panose="02030604000101010101" pitchFamily="18" charset="-127"/>
                          <a:ea typeface="함초롬바탕" panose="02030604000101010101" pitchFamily="18" charset="-127"/>
                        </a:rPr>
                        <a:t>47</a:t>
                      </a:r>
                      <a:endParaRPr lang="en-US" sz="1400" kern="0" spc="0" dirty="0">
                        <a:solidFill>
                          <a:srgbClr val="000000"/>
                        </a:solidFill>
                        <a:effectLst/>
                        <a:latin typeface="함초롬바탕" panose="02030604000101010101" pitchFamily="18" charset="-127"/>
                      </a:endParaRPr>
                    </a:p>
                    <a:p>
                      <a:pPr marL="0" marR="0" indent="0" algn="ctr" fontAlgn="base" latinLnBrk="0">
                        <a:lnSpc>
                          <a:spcPct val="200000"/>
                        </a:lnSpc>
                        <a:spcBef>
                          <a:spcPts val="0"/>
                        </a:spcBef>
                        <a:spcAft>
                          <a:spcPts val="0"/>
                        </a:spcAft>
                      </a:pPr>
                      <a:r>
                        <a:rPr lang="en-US" sz="1400" kern="0" spc="0" dirty="0">
                          <a:solidFill>
                            <a:srgbClr val="000000"/>
                          </a:solidFill>
                          <a:effectLst/>
                          <a:latin typeface="함초롬바탕" panose="02030604000101010101" pitchFamily="18" charset="-127"/>
                          <a:ea typeface="함초롬바탕" panose="02030604000101010101" pitchFamily="18" charset="-127"/>
                        </a:rPr>
                        <a:t>47</a:t>
                      </a:r>
                      <a:endParaRPr lang="en-US" sz="1400" kern="0" spc="0" dirty="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400" kern="0" spc="0" dirty="0">
                          <a:solidFill>
                            <a:srgbClr val="000000"/>
                          </a:solidFill>
                          <a:effectLst/>
                          <a:latin typeface="함초롬바탕" panose="02030604000101010101" pitchFamily="18" charset="-127"/>
                          <a:ea typeface="함초롬바탕" panose="02030604000101010101" pitchFamily="18" charset="-127"/>
                        </a:rPr>
                        <a:t>50.6</a:t>
                      </a:r>
                      <a:endParaRPr lang="en-US" sz="1400" kern="0" spc="0" dirty="0">
                        <a:solidFill>
                          <a:srgbClr val="000000"/>
                        </a:solidFill>
                        <a:effectLst/>
                        <a:latin typeface="함초롬바탕" panose="02030604000101010101" pitchFamily="18" charset="-127"/>
                      </a:endParaRPr>
                    </a:p>
                    <a:p>
                      <a:pPr marL="0" marR="0" indent="0" algn="ctr" fontAlgn="base" latinLnBrk="0">
                        <a:lnSpc>
                          <a:spcPct val="200000"/>
                        </a:lnSpc>
                        <a:spcBef>
                          <a:spcPts val="0"/>
                        </a:spcBef>
                        <a:spcAft>
                          <a:spcPts val="0"/>
                        </a:spcAft>
                      </a:pPr>
                      <a:r>
                        <a:rPr lang="en-US" sz="1400" kern="0" spc="0" dirty="0">
                          <a:solidFill>
                            <a:srgbClr val="000000"/>
                          </a:solidFill>
                          <a:effectLst/>
                          <a:latin typeface="함초롬바탕" panose="02030604000101010101" pitchFamily="18" charset="-127"/>
                          <a:ea typeface="함초롬바탕" panose="02030604000101010101" pitchFamily="18" charset="-127"/>
                        </a:rPr>
                        <a:t>7.5</a:t>
                      </a:r>
                      <a:endParaRPr lang="en-US" sz="1400" kern="0" spc="0" dirty="0">
                        <a:solidFill>
                          <a:srgbClr val="000000"/>
                        </a:solidFill>
                        <a:effectLst/>
                        <a:latin typeface="함초롬바탕" panose="02030604000101010101" pitchFamily="18" charset="-127"/>
                      </a:endParaRPr>
                    </a:p>
                    <a:p>
                      <a:pPr marL="0" marR="0" indent="0" algn="ctr" fontAlgn="base" latinLnBrk="0">
                        <a:lnSpc>
                          <a:spcPct val="200000"/>
                        </a:lnSpc>
                        <a:spcBef>
                          <a:spcPts val="0"/>
                        </a:spcBef>
                        <a:spcAft>
                          <a:spcPts val="0"/>
                        </a:spcAft>
                      </a:pPr>
                      <a:r>
                        <a:rPr lang="en-US" sz="1400" kern="0" spc="0" dirty="0">
                          <a:solidFill>
                            <a:srgbClr val="000000"/>
                          </a:solidFill>
                          <a:effectLst/>
                          <a:latin typeface="함초롬바탕" panose="02030604000101010101" pitchFamily="18" charset="-127"/>
                          <a:ea typeface="함초롬바탕" panose="02030604000101010101" pitchFamily="18" charset="-127"/>
                        </a:rPr>
                        <a:t>4,660</a:t>
                      </a:r>
                      <a:endParaRPr lang="en-US" sz="1400" kern="0" spc="0" dirty="0">
                        <a:solidFill>
                          <a:srgbClr val="000000"/>
                        </a:solidFill>
                        <a:effectLst/>
                        <a:latin typeface="함초롬바탕" panose="02030604000101010101" pitchFamily="18" charset="-127"/>
                      </a:endParaRPr>
                    </a:p>
                    <a:p>
                      <a:pPr marL="0" marR="0" indent="0" algn="ctr" fontAlgn="base" latinLnBrk="0">
                        <a:lnSpc>
                          <a:spcPct val="200000"/>
                        </a:lnSpc>
                        <a:spcBef>
                          <a:spcPts val="0"/>
                        </a:spcBef>
                        <a:spcAft>
                          <a:spcPts val="0"/>
                        </a:spcAft>
                      </a:pPr>
                      <a:r>
                        <a:rPr lang="en-US" sz="1400" kern="0" spc="0" dirty="0">
                          <a:solidFill>
                            <a:srgbClr val="000000"/>
                          </a:solidFill>
                          <a:effectLst/>
                          <a:latin typeface="함초롬바탕" panose="02030604000101010101" pitchFamily="18" charset="-127"/>
                          <a:ea typeface="함초롬바탕" panose="02030604000101010101" pitchFamily="18" charset="-127"/>
                        </a:rPr>
                        <a:t>250.3</a:t>
                      </a:r>
                      <a:endParaRPr lang="en-US" sz="1400" kern="0" spc="0" dirty="0">
                        <a:solidFill>
                          <a:srgbClr val="000000"/>
                        </a:solidFill>
                        <a:effectLst/>
                        <a:latin typeface="함초롬바탕" panose="02030604000101010101" pitchFamily="18" charset="-127"/>
                      </a:endParaRPr>
                    </a:p>
                    <a:p>
                      <a:pPr marL="0" marR="0" indent="0" algn="ctr" fontAlgn="base" latinLnBrk="0">
                        <a:lnSpc>
                          <a:spcPct val="200000"/>
                        </a:lnSpc>
                        <a:spcBef>
                          <a:spcPts val="0"/>
                        </a:spcBef>
                        <a:spcAft>
                          <a:spcPts val="0"/>
                        </a:spcAft>
                      </a:pPr>
                      <a:r>
                        <a:rPr lang="en-US" sz="1400" kern="0" spc="0" dirty="0">
                          <a:solidFill>
                            <a:srgbClr val="000000"/>
                          </a:solidFill>
                          <a:effectLst/>
                          <a:latin typeface="함초롬바탕" panose="02030604000101010101" pitchFamily="18" charset="-127"/>
                          <a:ea typeface="함초롬바탕" panose="02030604000101010101" pitchFamily="18" charset="-127"/>
                        </a:rPr>
                        <a:t>36.9</a:t>
                      </a:r>
                      <a:endParaRPr lang="en-US" sz="1400" kern="0" spc="0" dirty="0">
                        <a:solidFill>
                          <a:srgbClr val="000000"/>
                        </a:solidFill>
                        <a:effectLst/>
                        <a:latin typeface="함초롬바탕" panose="02030604000101010101" pitchFamily="18" charset="-127"/>
                      </a:endParaRPr>
                    </a:p>
                    <a:p>
                      <a:pPr marL="0" marR="0" indent="0" algn="ctr" fontAlgn="base" latinLnBrk="0">
                        <a:lnSpc>
                          <a:spcPct val="200000"/>
                        </a:lnSpc>
                        <a:spcBef>
                          <a:spcPts val="0"/>
                        </a:spcBef>
                        <a:spcAft>
                          <a:spcPts val="0"/>
                        </a:spcAft>
                      </a:pPr>
                      <a:r>
                        <a:rPr lang="en-US" sz="1400" kern="0" spc="0" dirty="0">
                          <a:solidFill>
                            <a:srgbClr val="000000"/>
                          </a:solidFill>
                          <a:effectLst/>
                          <a:latin typeface="함초롬바탕" panose="02030604000101010101" pitchFamily="18" charset="-127"/>
                          <a:ea typeface="함초롬바탕" panose="02030604000101010101" pitchFamily="18" charset="-127"/>
                        </a:rPr>
                        <a:t>94.3</a:t>
                      </a:r>
                      <a:endParaRPr lang="en-US" sz="1400" kern="0" spc="0" dirty="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400" kern="0" spc="0" dirty="0">
                          <a:solidFill>
                            <a:srgbClr val="000000"/>
                          </a:solidFill>
                          <a:effectLst/>
                          <a:latin typeface="함초롬바탕" panose="02030604000101010101" pitchFamily="18" charset="-127"/>
                          <a:ea typeface="함초롬바탕" panose="02030604000101010101" pitchFamily="18" charset="-127"/>
                        </a:rPr>
                        <a:t>56.0</a:t>
                      </a:r>
                      <a:endParaRPr lang="en-US" sz="1400" kern="0" spc="0" dirty="0">
                        <a:solidFill>
                          <a:srgbClr val="000000"/>
                        </a:solidFill>
                        <a:effectLst/>
                        <a:latin typeface="함초롬바탕" panose="02030604000101010101" pitchFamily="18" charset="-127"/>
                      </a:endParaRPr>
                    </a:p>
                    <a:p>
                      <a:pPr marL="0" marR="0" indent="0" algn="ctr" fontAlgn="base" latinLnBrk="0">
                        <a:lnSpc>
                          <a:spcPct val="200000"/>
                        </a:lnSpc>
                        <a:spcBef>
                          <a:spcPts val="0"/>
                        </a:spcBef>
                        <a:spcAft>
                          <a:spcPts val="0"/>
                        </a:spcAft>
                      </a:pPr>
                      <a:r>
                        <a:rPr lang="en-US" sz="1400" kern="0" spc="0" dirty="0">
                          <a:solidFill>
                            <a:srgbClr val="000000"/>
                          </a:solidFill>
                          <a:effectLst/>
                          <a:latin typeface="함초롬바탕" panose="02030604000101010101" pitchFamily="18" charset="-127"/>
                          <a:ea typeface="함초롬바탕" panose="02030604000101010101" pitchFamily="18" charset="-127"/>
                        </a:rPr>
                        <a:t>5.1</a:t>
                      </a:r>
                      <a:endParaRPr lang="en-US" sz="1400" kern="0" spc="0" dirty="0">
                        <a:solidFill>
                          <a:srgbClr val="000000"/>
                        </a:solidFill>
                        <a:effectLst/>
                        <a:latin typeface="함초롬바탕" panose="02030604000101010101" pitchFamily="18" charset="-127"/>
                      </a:endParaRPr>
                    </a:p>
                    <a:p>
                      <a:pPr marL="0" marR="0" indent="0" algn="ctr" fontAlgn="base" latinLnBrk="0">
                        <a:lnSpc>
                          <a:spcPct val="200000"/>
                        </a:lnSpc>
                        <a:spcBef>
                          <a:spcPts val="0"/>
                        </a:spcBef>
                        <a:spcAft>
                          <a:spcPts val="0"/>
                        </a:spcAft>
                      </a:pPr>
                      <a:r>
                        <a:rPr lang="en-US" sz="1400" kern="0" spc="0" dirty="0">
                          <a:solidFill>
                            <a:srgbClr val="000000"/>
                          </a:solidFill>
                          <a:effectLst/>
                          <a:latin typeface="함초롬바탕" panose="02030604000101010101" pitchFamily="18" charset="-127"/>
                          <a:ea typeface="함초롬바탕" panose="02030604000101010101" pitchFamily="18" charset="-127"/>
                        </a:rPr>
                        <a:t>7,063</a:t>
                      </a:r>
                      <a:endParaRPr lang="en-US" sz="1400" kern="0" spc="0" dirty="0">
                        <a:solidFill>
                          <a:srgbClr val="000000"/>
                        </a:solidFill>
                        <a:effectLst/>
                        <a:latin typeface="함초롬바탕" panose="02030604000101010101" pitchFamily="18" charset="-127"/>
                      </a:endParaRPr>
                    </a:p>
                    <a:p>
                      <a:pPr marL="0" marR="0" indent="0" algn="ctr" fontAlgn="base" latinLnBrk="0">
                        <a:lnSpc>
                          <a:spcPct val="200000"/>
                        </a:lnSpc>
                        <a:spcBef>
                          <a:spcPts val="0"/>
                        </a:spcBef>
                        <a:spcAft>
                          <a:spcPts val="0"/>
                        </a:spcAft>
                      </a:pPr>
                      <a:r>
                        <a:rPr lang="en-US" sz="1400" kern="0" spc="0" dirty="0">
                          <a:solidFill>
                            <a:srgbClr val="000000"/>
                          </a:solidFill>
                          <a:effectLst/>
                          <a:latin typeface="함초롬바탕" panose="02030604000101010101" pitchFamily="18" charset="-127"/>
                          <a:ea typeface="함초롬바탕" panose="02030604000101010101" pitchFamily="18" charset="-127"/>
                        </a:rPr>
                        <a:t>456.2</a:t>
                      </a:r>
                      <a:endParaRPr lang="en-US" sz="1400" kern="0" spc="0" dirty="0">
                        <a:solidFill>
                          <a:srgbClr val="000000"/>
                        </a:solidFill>
                        <a:effectLst/>
                        <a:latin typeface="함초롬바탕" panose="02030604000101010101" pitchFamily="18" charset="-127"/>
                      </a:endParaRPr>
                    </a:p>
                    <a:p>
                      <a:pPr marL="0" marR="0" indent="0" algn="ctr" fontAlgn="base" latinLnBrk="0">
                        <a:lnSpc>
                          <a:spcPct val="200000"/>
                        </a:lnSpc>
                        <a:spcBef>
                          <a:spcPts val="0"/>
                        </a:spcBef>
                        <a:spcAft>
                          <a:spcPts val="0"/>
                        </a:spcAft>
                      </a:pPr>
                      <a:r>
                        <a:rPr lang="en-US" sz="1400" kern="0" spc="0" dirty="0">
                          <a:solidFill>
                            <a:srgbClr val="000000"/>
                          </a:solidFill>
                          <a:effectLst/>
                          <a:latin typeface="함초롬바탕" panose="02030604000101010101" pitchFamily="18" charset="-127"/>
                          <a:ea typeface="함초롬바탕" panose="02030604000101010101" pitchFamily="18" charset="-127"/>
                        </a:rPr>
                        <a:t>54.3</a:t>
                      </a:r>
                      <a:endParaRPr lang="en-US" sz="1400" kern="0" spc="0" dirty="0">
                        <a:solidFill>
                          <a:srgbClr val="000000"/>
                        </a:solidFill>
                        <a:effectLst/>
                        <a:latin typeface="함초롬바탕" panose="02030604000101010101" pitchFamily="18" charset="-127"/>
                      </a:endParaRPr>
                    </a:p>
                    <a:p>
                      <a:pPr marL="0" marR="0" indent="0" algn="ctr" fontAlgn="base" latinLnBrk="0">
                        <a:lnSpc>
                          <a:spcPct val="200000"/>
                        </a:lnSpc>
                        <a:spcBef>
                          <a:spcPts val="0"/>
                        </a:spcBef>
                        <a:spcAft>
                          <a:spcPts val="0"/>
                        </a:spcAft>
                      </a:pPr>
                      <a:r>
                        <a:rPr lang="en-US" sz="1400" kern="0" spc="0" dirty="0">
                          <a:solidFill>
                            <a:srgbClr val="000000"/>
                          </a:solidFill>
                          <a:effectLst/>
                          <a:latin typeface="함초롬바탕" panose="02030604000101010101" pitchFamily="18" charset="-127"/>
                          <a:ea typeface="함초롬바탕" panose="02030604000101010101" pitchFamily="18" charset="-127"/>
                        </a:rPr>
                        <a:t>98.0</a:t>
                      </a:r>
                      <a:endParaRPr lang="en-US" sz="1400" kern="0" spc="0" dirty="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289340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ko-KR" altLang="en-US" sz="2000" dirty="0"/>
              <a:t>선술집은 패밀리 레스토랑으로 변해 어린이를 동반한 가족이 담배연기가 충만한 가운데 지방이 풍부한 식사로 아이들의 입맛을 교육하는 장소라고 표현한다</a:t>
            </a:r>
            <a:r>
              <a:rPr lang="en-US" altLang="ko-KR" sz="2000" dirty="0"/>
              <a:t>. </a:t>
            </a:r>
            <a:r>
              <a:rPr lang="ko-KR" altLang="en-US" sz="2000" dirty="0"/>
              <a:t>또한 어른들의 </a:t>
            </a:r>
            <a:r>
              <a:rPr lang="ko-KR" altLang="en-US" sz="2000" dirty="0" err="1"/>
              <a:t>밤형</a:t>
            </a:r>
            <a:r>
              <a:rPr lang="en-US" altLang="ko-KR" sz="2000" dirty="0"/>
              <a:t>(</a:t>
            </a:r>
            <a:r>
              <a:rPr lang="ko-KR" altLang="en-US" sz="2000" dirty="0" err="1"/>
              <a:t>夜形</a:t>
            </a:r>
            <a:r>
              <a:rPr lang="en-US" altLang="ko-KR" sz="2000" dirty="0"/>
              <a:t>) </a:t>
            </a:r>
            <a:r>
              <a:rPr lang="ko-KR" altLang="en-US" sz="2000" dirty="0"/>
              <a:t>사회는 아이들이 심야에 배회하게 하고 편의점은 인스턴트 식품음식의 장을 제공하고 있다고 우려한다</a:t>
            </a:r>
            <a:r>
              <a:rPr lang="en-US" altLang="ko-KR" sz="2000" dirty="0"/>
              <a:t>. </a:t>
            </a:r>
            <a:endParaRPr lang="ko-KR" altLang="en-US" sz="2000" dirty="0"/>
          </a:p>
        </p:txBody>
      </p:sp>
      <p:sp>
        <p:nvSpPr>
          <p:cNvPr id="3" name="내용 개체 틀 2"/>
          <p:cNvSpPr>
            <a:spLocks noGrp="1"/>
          </p:cNvSpPr>
          <p:nvPr>
            <p:ph idx="1"/>
          </p:nvPr>
        </p:nvSpPr>
        <p:spPr/>
        <p:txBody>
          <a:bodyPr/>
          <a:lstStyle/>
          <a:p>
            <a:endParaRPr lang="ko-KR" altLang="en-US" dirty="0"/>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3073" name="_x442603784" descr="EMB00001ad01c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164" y="1825624"/>
            <a:ext cx="6305266" cy="4209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619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내용 개체 틀 3"/>
          <p:cNvGraphicFramePr>
            <a:graphicFrameLocks noGrp="1"/>
          </p:cNvGraphicFramePr>
          <p:nvPr>
            <p:ph idx="1"/>
            <p:extLst>
              <p:ext uri="{D42A27DB-BD31-4B8C-83A1-F6EECF244321}">
                <p14:modId xmlns:p14="http://schemas.microsoft.com/office/powerpoint/2010/main" val="1876128651"/>
              </p:ext>
            </p:extLst>
          </p:nvPr>
        </p:nvGraphicFramePr>
        <p:xfrm>
          <a:off x="2483893" y="327545"/>
          <a:ext cx="7014949" cy="6282405"/>
        </p:xfrm>
        <a:graphic>
          <a:graphicData uri="http://schemas.openxmlformats.org/drawingml/2006/table">
            <a:tbl>
              <a:tblPr/>
              <a:tblGrid>
                <a:gridCol w="1753653"/>
                <a:gridCol w="1753821"/>
                <a:gridCol w="3507475"/>
              </a:tblGrid>
              <a:tr h="372831">
                <a:tc>
                  <a:txBody>
                    <a:bodyPr/>
                    <a:lstStyle/>
                    <a:p>
                      <a:pPr marL="0" marR="0" indent="0" algn="ctr" fontAlgn="base" latinLnBrk="0">
                        <a:lnSpc>
                          <a:spcPct val="160000"/>
                        </a:lnSpc>
                        <a:spcBef>
                          <a:spcPts val="0"/>
                        </a:spcBef>
                        <a:spcAft>
                          <a:spcPts val="0"/>
                        </a:spcAft>
                      </a:pPr>
                      <a:r>
                        <a:rPr lang="ko-KR" altLang="en-US" sz="1400" kern="0" spc="0" dirty="0">
                          <a:solidFill>
                            <a:srgbClr val="000000"/>
                          </a:solidFill>
                          <a:effectLst/>
                          <a:latin typeface="함초롬바탕" panose="02030604000101010101" pitchFamily="18" charset="-127"/>
                          <a:ea typeface="함초롬바탕" panose="02030604000101010101" pitchFamily="18" charset="-127"/>
                        </a:rPr>
                        <a:t>시간</a:t>
                      </a:r>
                      <a:endParaRPr lang="ko-KR" altLang="en-US" sz="1400" kern="0" spc="0" dirty="0">
                        <a:solidFill>
                          <a:srgbClr val="000000"/>
                        </a:solidFill>
                        <a:effectLst/>
                        <a:latin typeface="함초롬바탕" panose="02030604000101010101" pitchFamily="18" charset="-127"/>
                      </a:endParaRPr>
                    </a:p>
                  </a:txBody>
                  <a:tcPr marL="56196" marR="56196" marT="15537" marB="1553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400" kern="0" spc="0">
                          <a:solidFill>
                            <a:srgbClr val="000000"/>
                          </a:solidFill>
                          <a:effectLst/>
                          <a:latin typeface="함초롬바탕" panose="02030604000101010101" pitchFamily="18" charset="-127"/>
                          <a:ea typeface="함초롬바탕" panose="02030604000101010101" pitchFamily="18" charset="-127"/>
                        </a:rPr>
                        <a:t>식사명</a:t>
                      </a:r>
                      <a:endParaRPr lang="ko-KR" altLang="en-US" sz="1400" kern="0" spc="0">
                        <a:solidFill>
                          <a:srgbClr val="000000"/>
                        </a:solidFill>
                        <a:effectLst/>
                        <a:latin typeface="함초롬바탕" panose="02030604000101010101" pitchFamily="18" charset="-127"/>
                      </a:endParaRPr>
                    </a:p>
                  </a:txBody>
                  <a:tcPr marL="56196" marR="56196" marT="15537" marB="1553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400" kern="0" spc="0">
                          <a:solidFill>
                            <a:srgbClr val="000000"/>
                          </a:solidFill>
                          <a:effectLst/>
                          <a:latin typeface="함초롬바탕" panose="02030604000101010101" pitchFamily="18" charset="-127"/>
                          <a:ea typeface="함초롬바탕" panose="02030604000101010101" pitchFamily="18" charset="-127"/>
                        </a:rPr>
                        <a:t>내용</a:t>
                      </a:r>
                      <a:endParaRPr lang="ko-KR" altLang="en-US" sz="1400" kern="0" spc="0">
                        <a:solidFill>
                          <a:srgbClr val="000000"/>
                        </a:solidFill>
                        <a:effectLst/>
                        <a:latin typeface="함초롬바탕" panose="02030604000101010101" pitchFamily="18" charset="-127"/>
                      </a:endParaRPr>
                    </a:p>
                  </a:txBody>
                  <a:tcPr marL="56196" marR="56196" marT="15537" marB="1553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372831">
                <a:tc gridSpan="3">
                  <a:txBody>
                    <a:bodyPr/>
                    <a:lstStyle/>
                    <a:p>
                      <a:pPr marL="0" marR="0" indent="0" algn="ctr" fontAlgn="base" latinLnBrk="0">
                        <a:lnSpc>
                          <a:spcPct val="160000"/>
                        </a:lnSpc>
                        <a:spcBef>
                          <a:spcPts val="0"/>
                        </a:spcBef>
                        <a:spcAft>
                          <a:spcPts val="0"/>
                        </a:spcAft>
                      </a:pPr>
                      <a:r>
                        <a:rPr lang="ko-KR" altLang="en-US" sz="1400" kern="0" spc="0" dirty="0">
                          <a:solidFill>
                            <a:srgbClr val="000000"/>
                          </a:solidFill>
                          <a:effectLst/>
                          <a:latin typeface="함초롬바탕" panose="02030604000101010101" pitchFamily="18" charset="-127"/>
                          <a:ea typeface="함초롬바탕" panose="02030604000101010101" pitchFamily="18" charset="-127"/>
                        </a:rPr>
                        <a:t>전쟁 전의 </a:t>
                      </a:r>
                      <a:r>
                        <a:rPr lang="ko-KR" altLang="en-US" sz="1400" kern="0" spc="0" dirty="0" err="1">
                          <a:solidFill>
                            <a:srgbClr val="000000"/>
                          </a:solidFill>
                          <a:effectLst/>
                          <a:latin typeface="함초롬바탕" panose="02030604000101010101" pitchFamily="18" charset="-127"/>
                          <a:ea typeface="함초롬바탕" panose="02030604000101010101" pitchFamily="18" charset="-127"/>
                        </a:rPr>
                        <a:t>일상식</a:t>
                      </a:r>
                      <a:r>
                        <a:rPr lang="en-US" altLang="ko-KR" sz="1400" kern="0" spc="0" dirty="0">
                          <a:solidFill>
                            <a:srgbClr val="000000"/>
                          </a:solidFill>
                          <a:effectLst/>
                          <a:latin typeface="함초롬바탕" panose="02030604000101010101" pitchFamily="18" charset="-127"/>
                          <a:ea typeface="함초롬바탕" panose="02030604000101010101" pitchFamily="18" charset="-127"/>
                        </a:rPr>
                        <a:t>(1900</a:t>
                      </a:r>
                      <a:r>
                        <a:rPr lang="ko-KR" altLang="en-US" sz="1400" kern="0" spc="0" dirty="0">
                          <a:solidFill>
                            <a:srgbClr val="000000"/>
                          </a:solidFill>
                          <a:effectLst/>
                          <a:latin typeface="함초롬바탕" panose="02030604000101010101" pitchFamily="18" charset="-127"/>
                          <a:ea typeface="함초롬바탕" panose="02030604000101010101" pitchFamily="18" charset="-127"/>
                        </a:rPr>
                        <a:t>년</a:t>
                      </a:r>
                      <a:r>
                        <a:rPr lang="en-US" altLang="ko-KR" sz="1400" kern="0" spc="0" dirty="0">
                          <a:solidFill>
                            <a:srgbClr val="000000"/>
                          </a:solidFill>
                          <a:effectLst/>
                          <a:latin typeface="함초롬바탕" panose="02030604000101010101" pitchFamily="18" charset="-127"/>
                          <a:ea typeface="함초롬바탕" panose="02030604000101010101" pitchFamily="18" charset="-127"/>
                        </a:rPr>
                        <a:t>~1925</a:t>
                      </a:r>
                      <a:r>
                        <a:rPr lang="ko-KR" altLang="en-US" sz="1400" kern="0" spc="0" dirty="0">
                          <a:solidFill>
                            <a:srgbClr val="000000"/>
                          </a:solidFill>
                          <a:effectLst/>
                          <a:latin typeface="함초롬바탕" panose="02030604000101010101" pitchFamily="18" charset="-127"/>
                          <a:ea typeface="함초롬바탕" panose="02030604000101010101" pitchFamily="18" charset="-127"/>
                        </a:rPr>
                        <a:t>년</a:t>
                      </a:r>
                      <a:r>
                        <a:rPr lang="en-US" altLang="ko-KR" sz="1400" kern="0" spc="0" dirty="0">
                          <a:solidFill>
                            <a:srgbClr val="000000"/>
                          </a:solidFill>
                          <a:effectLst/>
                          <a:latin typeface="함초롬바탕" panose="02030604000101010101" pitchFamily="18" charset="-127"/>
                          <a:ea typeface="함초롬바탕" panose="02030604000101010101" pitchFamily="18" charset="-127"/>
                        </a:rPr>
                        <a:t>)</a:t>
                      </a:r>
                      <a:endParaRPr lang="ko-KR" altLang="en-US" sz="1400" kern="0" spc="0" dirty="0">
                        <a:solidFill>
                          <a:srgbClr val="000000"/>
                        </a:solidFill>
                        <a:effectLst/>
                        <a:latin typeface="함초롬바탕" panose="02030604000101010101" pitchFamily="18" charset="-127"/>
                      </a:endParaRPr>
                    </a:p>
                  </a:txBody>
                  <a:tcPr marL="56196" marR="56196" marT="15537" marB="1553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tc hMerge="1">
                  <a:txBody>
                    <a:bodyPr/>
                    <a:lstStyle/>
                    <a:p>
                      <a:pPr latinLnBrk="1"/>
                      <a:endParaRPr lang="ko-KR" altLang="en-US"/>
                    </a:p>
                  </a:txBody>
                  <a:tcPr/>
                </a:tc>
              </a:tr>
              <a:tr h="1845504">
                <a:tc>
                  <a:txBody>
                    <a:bodyPr/>
                    <a:lstStyle/>
                    <a:p>
                      <a:pPr marL="0" marR="0" indent="0" algn="just" fontAlgn="base" latinLnBrk="1">
                        <a:lnSpc>
                          <a:spcPct val="160000"/>
                        </a:lnSpc>
                        <a:spcBef>
                          <a:spcPts val="0"/>
                        </a:spcBef>
                        <a:spcAft>
                          <a:spcPts val="0"/>
                        </a:spcAft>
                      </a:pPr>
                      <a:endParaRPr lang="ko-KR" altLang="en-US" sz="1400" kern="0" spc="0" dirty="0">
                        <a:solidFill>
                          <a:srgbClr val="000000"/>
                        </a:solidFill>
                        <a:effectLst/>
                        <a:latin typeface="함초롬바탕" panose="02030604000101010101" pitchFamily="18" charset="-127"/>
                      </a:endParaRPr>
                    </a:p>
                  </a:txBody>
                  <a:tcPr marL="56196" marR="56196" marT="15537" marB="1553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just" fontAlgn="base" latinLnBrk="1">
                        <a:lnSpc>
                          <a:spcPct val="160000"/>
                        </a:lnSpc>
                        <a:spcBef>
                          <a:spcPts val="0"/>
                        </a:spcBef>
                        <a:spcAft>
                          <a:spcPts val="0"/>
                        </a:spcAft>
                      </a:pPr>
                      <a:r>
                        <a:rPr lang="ko-KR" altLang="en-US" sz="1400" kern="0" spc="0" dirty="0">
                          <a:solidFill>
                            <a:srgbClr val="000000"/>
                          </a:solidFill>
                          <a:effectLst/>
                          <a:latin typeface="함초롬바탕" panose="02030604000101010101" pitchFamily="18" charset="-127"/>
                          <a:ea typeface="함초롬바탕" panose="02030604000101010101" pitchFamily="18" charset="-127"/>
                        </a:rPr>
                        <a:t>조식</a:t>
                      </a:r>
                      <a:endParaRPr lang="ko-KR" altLang="en-US" sz="1400" kern="0" spc="0" dirty="0">
                        <a:solidFill>
                          <a:srgbClr val="000000"/>
                        </a:solidFill>
                        <a:effectLst/>
                        <a:latin typeface="함초롬바탕" panose="02030604000101010101" pitchFamily="18" charset="-127"/>
                      </a:endParaRPr>
                    </a:p>
                    <a:p>
                      <a:pPr marL="0" marR="0" indent="0" algn="just" fontAlgn="base" latinLnBrk="1">
                        <a:lnSpc>
                          <a:spcPct val="160000"/>
                        </a:lnSpc>
                        <a:spcBef>
                          <a:spcPts val="0"/>
                        </a:spcBef>
                        <a:spcAft>
                          <a:spcPts val="0"/>
                        </a:spcAft>
                      </a:pPr>
                      <a:r>
                        <a:rPr lang="ko-KR" altLang="en-US" sz="1400" kern="0" spc="0" dirty="0">
                          <a:solidFill>
                            <a:srgbClr val="000000"/>
                          </a:solidFill>
                          <a:effectLst/>
                          <a:latin typeface="함초롬바탕" panose="02030604000101010101" pitchFamily="18" charset="-127"/>
                          <a:ea typeface="함초롬바탕" panose="02030604000101010101" pitchFamily="18" charset="-127"/>
                        </a:rPr>
                        <a:t>중식</a:t>
                      </a:r>
                      <a:endParaRPr lang="ko-KR" altLang="en-US" sz="1400" kern="0" spc="0" dirty="0">
                        <a:solidFill>
                          <a:srgbClr val="000000"/>
                        </a:solidFill>
                        <a:effectLst/>
                        <a:latin typeface="함초롬바탕" panose="02030604000101010101" pitchFamily="18" charset="-127"/>
                      </a:endParaRPr>
                    </a:p>
                    <a:p>
                      <a:pPr marL="0" marR="0" indent="0" algn="just" fontAlgn="base" latinLnBrk="1">
                        <a:lnSpc>
                          <a:spcPct val="160000"/>
                        </a:lnSpc>
                        <a:spcBef>
                          <a:spcPts val="0"/>
                        </a:spcBef>
                        <a:spcAft>
                          <a:spcPts val="0"/>
                        </a:spcAft>
                      </a:pPr>
                      <a:r>
                        <a:rPr lang="ko-KR" altLang="en-US" sz="1400" kern="0" spc="0" dirty="0" err="1">
                          <a:solidFill>
                            <a:srgbClr val="000000"/>
                          </a:solidFill>
                          <a:effectLst/>
                          <a:latin typeface="함초롬바탕" panose="02030604000101010101" pitchFamily="18" charset="-127"/>
                          <a:ea typeface="함초롬바탕" panose="02030604000101010101" pitchFamily="18" charset="-127"/>
                        </a:rPr>
                        <a:t>석식</a:t>
                      </a:r>
                      <a:endParaRPr lang="ko-KR" altLang="en-US" sz="1400" kern="0" spc="0" dirty="0">
                        <a:solidFill>
                          <a:srgbClr val="000000"/>
                        </a:solidFill>
                        <a:effectLst/>
                        <a:latin typeface="함초롬바탕" panose="02030604000101010101" pitchFamily="18" charset="-127"/>
                      </a:endParaRPr>
                    </a:p>
                    <a:p>
                      <a:pPr marL="0" marR="0" indent="0" algn="just" fontAlgn="base" latinLnBrk="1">
                        <a:lnSpc>
                          <a:spcPct val="160000"/>
                        </a:lnSpc>
                        <a:spcBef>
                          <a:spcPts val="0"/>
                        </a:spcBef>
                        <a:spcAft>
                          <a:spcPts val="0"/>
                        </a:spcAft>
                      </a:pPr>
                      <a:r>
                        <a:rPr lang="ko-KR" altLang="en-US" sz="1400" kern="0" spc="0" dirty="0">
                          <a:solidFill>
                            <a:srgbClr val="000000"/>
                          </a:solidFill>
                          <a:effectLst/>
                          <a:latin typeface="함초롬바탕" panose="02030604000101010101" pitchFamily="18" charset="-127"/>
                          <a:ea typeface="함초롬바탕" panose="02030604000101010101" pitchFamily="18" charset="-127"/>
                        </a:rPr>
                        <a:t>간식</a:t>
                      </a:r>
                      <a:endParaRPr lang="ko-KR" altLang="en-US" sz="1400" kern="0" spc="0" dirty="0">
                        <a:solidFill>
                          <a:srgbClr val="000000"/>
                        </a:solidFill>
                        <a:effectLst/>
                        <a:latin typeface="함초롬바탕" panose="02030604000101010101" pitchFamily="18" charset="-127"/>
                      </a:endParaRPr>
                    </a:p>
                  </a:txBody>
                  <a:tcPr marL="56196" marR="56196" marT="15537" marB="1553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just" fontAlgn="base" latinLnBrk="1">
                        <a:lnSpc>
                          <a:spcPct val="160000"/>
                        </a:lnSpc>
                        <a:spcBef>
                          <a:spcPts val="0"/>
                        </a:spcBef>
                        <a:spcAft>
                          <a:spcPts val="0"/>
                        </a:spcAft>
                      </a:pPr>
                      <a:r>
                        <a:rPr lang="ko-KR" altLang="en-US" sz="1400" kern="0" spc="0" dirty="0">
                          <a:solidFill>
                            <a:srgbClr val="000000"/>
                          </a:solidFill>
                          <a:effectLst/>
                          <a:latin typeface="함초롬바탕" panose="02030604000101010101" pitchFamily="18" charset="-127"/>
                          <a:ea typeface="함초롬바탕" panose="02030604000101010101" pitchFamily="18" charset="-127"/>
                        </a:rPr>
                        <a:t>찐 고구마 된장국</a:t>
                      </a:r>
                      <a:r>
                        <a:rPr lang="en-US" altLang="ko-KR" sz="1400" kern="0" spc="0" dirty="0">
                          <a:solidFill>
                            <a:srgbClr val="000000"/>
                          </a:solidFill>
                          <a:effectLst/>
                          <a:latin typeface="함초롬바탕" panose="02030604000101010101" pitchFamily="18" charset="-127"/>
                          <a:ea typeface="함초롬바탕" panose="02030604000101010101" pitchFamily="18" charset="-127"/>
                        </a:rPr>
                        <a:t>(</a:t>
                      </a:r>
                      <a:r>
                        <a:rPr lang="ko-KR" altLang="en-US" sz="1400" kern="0" spc="0" dirty="0">
                          <a:solidFill>
                            <a:srgbClr val="000000"/>
                          </a:solidFill>
                          <a:effectLst/>
                          <a:latin typeface="함초롬바탕" panose="02030604000101010101" pitchFamily="18" charset="-127"/>
                          <a:ea typeface="함초롬바탕" panose="02030604000101010101" pitchFamily="18" charset="-127"/>
                        </a:rPr>
                        <a:t>절임</a:t>
                      </a:r>
                      <a:r>
                        <a:rPr lang="en-US" altLang="ko-KR" sz="1400" kern="0" spc="0" dirty="0">
                          <a:solidFill>
                            <a:srgbClr val="000000"/>
                          </a:solidFill>
                          <a:effectLst/>
                          <a:latin typeface="함초롬바탕" panose="02030604000101010101" pitchFamily="18" charset="-127"/>
                          <a:ea typeface="함초롬바탕" panose="02030604000101010101" pitchFamily="18" charset="-127"/>
                        </a:rPr>
                        <a:t>)</a:t>
                      </a:r>
                      <a:endParaRPr lang="ko-KR" altLang="en-US" sz="1400" kern="0" spc="0" dirty="0">
                        <a:solidFill>
                          <a:srgbClr val="000000"/>
                        </a:solidFill>
                        <a:effectLst/>
                        <a:latin typeface="함초롬바탕" panose="02030604000101010101" pitchFamily="18" charset="-127"/>
                      </a:endParaRPr>
                    </a:p>
                    <a:p>
                      <a:pPr marL="0" marR="0" indent="0" algn="just" fontAlgn="base" latinLnBrk="1">
                        <a:lnSpc>
                          <a:spcPct val="160000"/>
                        </a:lnSpc>
                        <a:spcBef>
                          <a:spcPts val="0"/>
                        </a:spcBef>
                        <a:spcAft>
                          <a:spcPts val="0"/>
                        </a:spcAft>
                      </a:pPr>
                      <a:r>
                        <a:rPr lang="ko-KR" altLang="en-US" sz="1400" kern="0" spc="0" dirty="0">
                          <a:solidFill>
                            <a:srgbClr val="000000"/>
                          </a:solidFill>
                          <a:effectLst/>
                          <a:latin typeface="함초롬바탕" panose="02030604000101010101" pitchFamily="18" charset="-127"/>
                          <a:ea typeface="함초롬바탕" panose="02030604000101010101" pitchFamily="18" charset="-127"/>
                        </a:rPr>
                        <a:t>찐 고구마 된장국</a:t>
                      </a:r>
                      <a:endParaRPr lang="ko-KR" altLang="en-US" sz="1400" kern="0" spc="0" dirty="0">
                        <a:solidFill>
                          <a:srgbClr val="000000"/>
                        </a:solidFill>
                        <a:effectLst/>
                        <a:latin typeface="함초롬바탕" panose="02030604000101010101" pitchFamily="18" charset="-127"/>
                      </a:endParaRPr>
                    </a:p>
                    <a:p>
                      <a:pPr marL="0" marR="0" indent="0" algn="just" fontAlgn="base" latinLnBrk="1">
                        <a:lnSpc>
                          <a:spcPct val="160000"/>
                        </a:lnSpc>
                        <a:spcBef>
                          <a:spcPts val="0"/>
                        </a:spcBef>
                        <a:spcAft>
                          <a:spcPts val="0"/>
                        </a:spcAft>
                      </a:pPr>
                      <a:r>
                        <a:rPr lang="ko-KR" altLang="en-US" sz="1400" kern="0" spc="0" dirty="0">
                          <a:solidFill>
                            <a:srgbClr val="000000"/>
                          </a:solidFill>
                          <a:effectLst/>
                          <a:latin typeface="함초롬바탕" panose="02030604000101010101" pitchFamily="18" charset="-127"/>
                          <a:ea typeface="함초롬바탕" panose="02030604000101010101" pitchFamily="18" charset="-127"/>
                        </a:rPr>
                        <a:t>찐 고구마 된장국</a:t>
                      </a:r>
                      <a:endParaRPr lang="ko-KR" altLang="en-US" sz="1400" kern="0" spc="0" dirty="0">
                        <a:solidFill>
                          <a:srgbClr val="000000"/>
                        </a:solidFill>
                        <a:effectLst/>
                        <a:latin typeface="함초롬바탕" panose="02030604000101010101" pitchFamily="18" charset="-127"/>
                      </a:endParaRPr>
                    </a:p>
                    <a:p>
                      <a:pPr marL="0" marR="0" indent="0" algn="just" fontAlgn="base" latinLnBrk="1">
                        <a:lnSpc>
                          <a:spcPct val="160000"/>
                        </a:lnSpc>
                        <a:spcBef>
                          <a:spcPts val="0"/>
                        </a:spcBef>
                        <a:spcAft>
                          <a:spcPts val="0"/>
                        </a:spcAft>
                      </a:pPr>
                      <a:r>
                        <a:rPr lang="ko-KR" altLang="en-US" sz="1400" kern="0" spc="0" dirty="0">
                          <a:solidFill>
                            <a:srgbClr val="000000"/>
                          </a:solidFill>
                          <a:effectLst/>
                          <a:latin typeface="함초롬바탕" panose="02030604000101010101" pitchFamily="18" charset="-127"/>
                          <a:ea typeface="함초롬바탕" panose="02030604000101010101" pitchFamily="18" charset="-127"/>
                        </a:rPr>
                        <a:t>찐 고구마 절임</a:t>
                      </a:r>
                      <a:endParaRPr lang="ko-KR" altLang="en-US" sz="1400" kern="0" spc="0" dirty="0">
                        <a:solidFill>
                          <a:srgbClr val="000000"/>
                        </a:solidFill>
                        <a:effectLst/>
                        <a:latin typeface="함초롬바탕" panose="02030604000101010101" pitchFamily="18" charset="-127"/>
                      </a:endParaRPr>
                    </a:p>
                    <a:p>
                      <a:pPr marL="0" marR="0" indent="0" algn="just" fontAlgn="base" latinLnBrk="1">
                        <a:lnSpc>
                          <a:spcPct val="160000"/>
                        </a:lnSpc>
                        <a:spcBef>
                          <a:spcPts val="0"/>
                        </a:spcBef>
                        <a:spcAft>
                          <a:spcPts val="0"/>
                        </a:spcAft>
                      </a:pPr>
                      <a:r>
                        <a:rPr lang="en-US" altLang="ko-KR" sz="1400" kern="0" spc="0" dirty="0">
                          <a:solidFill>
                            <a:srgbClr val="000000"/>
                          </a:solidFill>
                          <a:effectLst/>
                          <a:latin typeface="함초롬바탕" panose="02030604000101010101" pitchFamily="18" charset="-127"/>
                          <a:ea typeface="함초롬바탕" panose="02030604000101010101" pitchFamily="18" charset="-127"/>
                        </a:rPr>
                        <a:t>(</a:t>
                      </a:r>
                      <a:r>
                        <a:rPr lang="ko-KR" altLang="en-US" sz="1400" kern="0" spc="0" dirty="0">
                          <a:solidFill>
                            <a:srgbClr val="000000"/>
                          </a:solidFill>
                          <a:effectLst/>
                          <a:latin typeface="함초롬바탕" panose="02030604000101010101" pitchFamily="18" charset="-127"/>
                          <a:ea typeface="함초롬바탕" panose="02030604000101010101" pitchFamily="18" charset="-127"/>
                        </a:rPr>
                        <a:t>두부</a:t>
                      </a:r>
                      <a:r>
                        <a:rPr lang="en-US" altLang="ko-KR" sz="1400" kern="0" spc="0" dirty="0">
                          <a:solidFill>
                            <a:srgbClr val="000000"/>
                          </a:solidFill>
                          <a:effectLst/>
                          <a:latin typeface="함초롬바탕" panose="02030604000101010101" pitchFamily="18" charset="-127"/>
                          <a:ea typeface="함초롬바탕" panose="02030604000101010101" pitchFamily="18" charset="-127"/>
                        </a:rPr>
                        <a:t>, </a:t>
                      </a:r>
                      <a:r>
                        <a:rPr lang="ko-KR" altLang="en-US" sz="1400" kern="0" spc="0" dirty="0">
                          <a:solidFill>
                            <a:srgbClr val="000000"/>
                          </a:solidFill>
                          <a:effectLst/>
                          <a:latin typeface="함초롬바탕" panose="02030604000101010101" pitchFamily="18" charset="-127"/>
                          <a:ea typeface="함초롬바탕" panose="02030604000101010101" pitchFamily="18" charset="-127"/>
                        </a:rPr>
                        <a:t>비지볶음</a:t>
                      </a:r>
                      <a:r>
                        <a:rPr lang="en-US" altLang="ko-KR" sz="1400" kern="0" spc="0" dirty="0">
                          <a:solidFill>
                            <a:srgbClr val="000000"/>
                          </a:solidFill>
                          <a:effectLst/>
                          <a:latin typeface="함초롬바탕" panose="02030604000101010101" pitchFamily="18" charset="-127"/>
                          <a:ea typeface="함초롬바탕" panose="02030604000101010101" pitchFamily="18" charset="-127"/>
                        </a:rPr>
                        <a:t>)</a:t>
                      </a:r>
                      <a:endParaRPr lang="ko-KR" altLang="en-US" sz="1400" kern="0" spc="0" dirty="0">
                        <a:solidFill>
                          <a:srgbClr val="000000"/>
                        </a:solidFill>
                        <a:effectLst/>
                        <a:latin typeface="함초롬바탕" panose="02030604000101010101" pitchFamily="18" charset="-127"/>
                      </a:endParaRPr>
                    </a:p>
                  </a:txBody>
                  <a:tcPr marL="56196" marR="56196" marT="15537" marB="1553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372831">
                <a:tc gridSpan="3">
                  <a:txBody>
                    <a:bodyPr/>
                    <a:lstStyle/>
                    <a:p>
                      <a:pPr marL="0" marR="0" indent="0" algn="ctr" fontAlgn="base" latinLnBrk="0">
                        <a:lnSpc>
                          <a:spcPct val="160000"/>
                        </a:lnSpc>
                        <a:spcBef>
                          <a:spcPts val="0"/>
                        </a:spcBef>
                        <a:spcAft>
                          <a:spcPts val="0"/>
                        </a:spcAft>
                      </a:pPr>
                      <a:r>
                        <a:rPr lang="ko-KR" altLang="en-US" sz="1400" kern="0" spc="0" dirty="0">
                          <a:solidFill>
                            <a:srgbClr val="000000"/>
                          </a:solidFill>
                          <a:effectLst/>
                          <a:latin typeface="함초롬바탕" panose="02030604000101010101" pitchFamily="18" charset="-127"/>
                          <a:ea typeface="함초롬바탕" panose="02030604000101010101" pitchFamily="18" charset="-127"/>
                        </a:rPr>
                        <a:t>전쟁 중의 </a:t>
                      </a:r>
                      <a:r>
                        <a:rPr lang="ko-KR" altLang="en-US" sz="1400" kern="0" spc="0" dirty="0" err="1">
                          <a:solidFill>
                            <a:srgbClr val="000000"/>
                          </a:solidFill>
                          <a:effectLst/>
                          <a:latin typeface="함초롬바탕" panose="02030604000101010101" pitchFamily="18" charset="-127"/>
                          <a:ea typeface="함초롬바탕" panose="02030604000101010101" pitchFamily="18" charset="-127"/>
                        </a:rPr>
                        <a:t>일상식</a:t>
                      </a:r>
                      <a:r>
                        <a:rPr lang="en-US" altLang="ko-KR" sz="1400" kern="0" spc="0" dirty="0">
                          <a:solidFill>
                            <a:srgbClr val="000000"/>
                          </a:solidFill>
                          <a:effectLst/>
                          <a:latin typeface="함초롬바탕" panose="02030604000101010101" pitchFamily="18" charset="-127"/>
                          <a:ea typeface="함초롬바탕" panose="02030604000101010101" pitchFamily="18" charset="-127"/>
                        </a:rPr>
                        <a:t>(1942</a:t>
                      </a:r>
                      <a:r>
                        <a:rPr lang="ko-KR" altLang="en-US" sz="1400" kern="0" spc="0" dirty="0">
                          <a:solidFill>
                            <a:srgbClr val="000000"/>
                          </a:solidFill>
                          <a:effectLst/>
                          <a:latin typeface="함초롬바탕" panose="02030604000101010101" pitchFamily="18" charset="-127"/>
                          <a:ea typeface="함초롬바탕" panose="02030604000101010101" pitchFamily="18" charset="-127"/>
                        </a:rPr>
                        <a:t>년</a:t>
                      </a:r>
                      <a:r>
                        <a:rPr lang="en-US" altLang="ko-KR" sz="1400" kern="0" spc="0" dirty="0">
                          <a:solidFill>
                            <a:srgbClr val="000000"/>
                          </a:solidFill>
                          <a:effectLst/>
                          <a:latin typeface="함초롬바탕" panose="02030604000101010101" pitchFamily="18" charset="-127"/>
                          <a:ea typeface="함초롬바탕" panose="02030604000101010101" pitchFamily="18" charset="-127"/>
                        </a:rPr>
                        <a:t>)</a:t>
                      </a:r>
                      <a:endParaRPr lang="ko-KR" altLang="en-US" sz="1400" kern="0" spc="0" dirty="0">
                        <a:solidFill>
                          <a:srgbClr val="000000"/>
                        </a:solidFill>
                        <a:effectLst/>
                        <a:latin typeface="함초롬바탕" panose="02030604000101010101" pitchFamily="18" charset="-127"/>
                      </a:endParaRPr>
                    </a:p>
                  </a:txBody>
                  <a:tcPr marL="56196" marR="56196" marT="15537" marB="1553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tc hMerge="1">
                  <a:txBody>
                    <a:bodyPr/>
                    <a:lstStyle/>
                    <a:p>
                      <a:pPr latinLnBrk="1"/>
                      <a:endParaRPr lang="ko-KR" altLang="en-US"/>
                    </a:p>
                  </a:txBody>
                  <a:tcPr/>
                </a:tc>
              </a:tr>
              <a:tr h="1845504">
                <a:tc>
                  <a:txBody>
                    <a:bodyPr/>
                    <a:lstStyle/>
                    <a:p>
                      <a:pPr marL="0" marR="0" indent="0" algn="just" fontAlgn="base" latinLnBrk="1">
                        <a:lnSpc>
                          <a:spcPct val="160000"/>
                        </a:lnSpc>
                        <a:spcBef>
                          <a:spcPts val="0"/>
                        </a:spcBef>
                        <a:spcAft>
                          <a:spcPts val="0"/>
                        </a:spcAft>
                      </a:pPr>
                      <a:r>
                        <a:rPr lang="ko-KR" altLang="en-US" sz="1400" kern="0" spc="0">
                          <a:solidFill>
                            <a:srgbClr val="000000"/>
                          </a:solidFill>
                          <a:effectLst/>
                          <a:latin typeface="함초롬바탕" panose="02030604000101010101" pitchFamily="18" charset="-127"/>
                          <a:ea typeface="함초롬바탕" panose="02030604000101010101" pitchFamily="18" charset="-127"/>
                        </a:rPr>
                        <a:t>오전 </a:t>
                      </a:r>
                      <a:r>
                        <a:rPr lang="en-US" altLang="ko-KR" sz="1400" kern="0" spc="0">
                          <a:solidFill>
                            <a:srgbClr val="000000"/>
                          </a:solidFill>
                          <a:effectLst/>
                          <a:latin typeface="함초롬바탕" panose="02030604000101010101" pitchFamily="18" charset="-127"/>
                          <a:ea typeface="함초롬바탕" panose="02030604000101010101" pitchFamily="18" charset="-127"/>
                        </a:rPr>
                        <a:t>5</a:t>
                      </a:r>
                      <a:r>
                        <a:rPr lang="ko-KR" altLang="en-US" sz="1400" kern="0" spc="0">
                          <a:solidFill>
                            <a:srgbClr val="000000"/>
                          </a:solidFill>
                          <a:effectLst/>
                          <a:latin typeface="함초롬바탕" panose="02030604000101010101" pitchFamily="18" charset="-127"/>
                          <a:ea typeface="함초롬바탕" panose="02030604000101010101" pitchFamily="18" charset="-127"/>
                        </a:rPr>
                        <a:t>시</a:t>
                      </a:r>
                      <a:endParaRPr lang="ko-KR" altLang="en-US" sz="1400" kern="0" spc="0">
                        <a:solidFill>
                          <a:srgbClr val="000000"/>
                        </a:solidFill>
                        <a:effectLst/>
                        <a:latin typeface="함초롬바탕" panose="02030604000101010101" pitchFamily="18" charset="-127"/>
                      </a:endParaRPr>
                    </a:p>
                    <a:p>
                      <a:pPr marL="0" marR="0" indent="0" algn="just" fontAlgn="base" latinLnBrk="1">
                        <a:lnSpc>
                          <a:spcPct val="160000"/>
                        </a:lnSpc>
                        <a:spcBef>
                          <a:spcPts val="0"/>
                        </a:spcBef>
                        <a:spcAft>
                          <a:spcPts val="0"/>
                        </a:spcAft>
                      </a:pPr>
                      <a:r>
                        <a:rPr lang="en-US" altLang="ko-KR" sz="1400" kern="0" spc="0">
                          <a:solidFill>
                            <a:srgbClr val="000000"/>
                          </a:solidFill>
                          <a:effectLst/>
                          <a:latin typeface="함초롬바탕" panose="02030604000101010101" pitchFamily="18" charset="-127"/>
                          <a:ea typeface="함초롬바탕" panose="02030604000101010101" pitchFamily="18" charset="-127"/>
                        </a:rPr>
                        <a:t>7-8</a:t>
                      </a:r>
                      <a:r>
                        <a:rPr lang="ko-KR" altLang="en-US" sz="1400" kern="0" spc="0">
                          <a:solidFill>
                            <a:srgbClr val="000000"/>
                          </a:solidFill>
                          <a:effectLst/>
                          <a:latin typeface="함초롬바탕" panose="02030604000101010101" pitchFamily="18" charset="-127"/>
                          <a:ea typeface="함초롬바탕" panose="02030604000101010101" pitchFamily="18" charset="-127"/>
                        </a:rPr>
                        <a:t>시 조식</a:t>
                      </a:r>
                      <a:endParaRPr lang="ko-KR" altLang="en-US" sz="1400" kern="0" spc="0">
                        <a:solidFill>
                          <a:srgbClr val="000000"/>
                        </a:solidFill>
                        <a:effectLst/>
                        <a:latin typeface="함초롬바탕" panose="02030604000101010101" pitchFamily="18" charset="-127"/>
                      </a:endParaRPr>
                    </a:p>
                    <a:p>
                      <a:pPr marL="0" marR="0" indent="0" algn="just" fontAlgn="base" latinLnBrk="1">
                        <a:lnSpc>
                          <a:spcPct val="160000"/>
                        </a:lnSpc>
                        <a:spcBef>
                          <a:spcPts val="0"/>
                        </a:spcBef>
                        <a:spcAft>
                          <a:spcPts val="0"/>
                        </a:spcAft>
                      </a:pPr>
                      <a:r>
                        <a:rPr lang="ko-KR" altLang="en-US" sz="1400" kern="0" spc="0">
                          <a:solidFill>
                            <a:srgbClr val="000000"/>
                          </a:solidFill>
                          <a:effectLst/>
                          <a:latin typeface="함초롬바탕" panose="02030604000101010101" pitchFamily="18" charset="-127"/>
                          <a:ea typeface="함초롬바탕" panose="02030604000101010101" pitchFamily="18" charset="-127"/>
                        </a:rPr>
                        <a:t>오후 </a:t>
                      </a:r>
                      <a:r>
                        <a:rPr lang="en-US" altLang="ko-KR" sz="1400" kern="0" spc="0">
                          <a:solidFill>
                            <a:srgbClr val="000000"/>
                          </a:solidFill>
                          <a:effectLst/>
                          <a:latin typeface="함초롬바탕" panose="02030604000101010101" pitchFamily="18" charset="-127"/>
                          <a:ea typeface="함초롬바탕" panose="02030604000101010101" pitchFamily="18" charset="-127"/>
                        </a:rPr>
                        <a:t>1</a:t>
                      </a:r>
                      <a:r>
                        <a:rPr lang="ko-KR" altLang="en-US" sz="1400" kern="0" spc="0">
                          <a:solidFill>
                            <a:srgbClr val="000000"/>
                          </a:solidFill>
                          <a:effectLst/>
                          <a:latin typeface="함초롬바탕" panose="02030604000101010101" pitchFamily="18" charset="-127"/>
                          <a:ea typeface="함초롬바탕" panose="02030604000101010101" pitchFamily="18" charset="-127"/>
                        </a:rPr>
                        <a:t>시 중식</a:t>
                      </a:r>
                      <a:endParaRPr lang="ko-KR" altLang="en-US" sz="1400" kern="0" spc="0">
                        <a:solidFill>
                          <a:srgbClr val="000000"/>
                        </a:solidFill>
                        <a:effectLst/>
                        <a:latin typeface="함초롬바탕" panose="02030604000101010101" pitchFamily="18" charset="-127"/>
                      </a:endParaRPr>
                    </a:p>
                    <a:p>
                      <a:pPr marL="0" marR="0" indent="0" algn="just" fontAlgn="base" latinLnBrk="1">
                        <a:lnSpc>
                          <a:spcPct val="160000"/>
                        </a:lnSpc>
                        <a:spcBef>
                          <a:spcPts val="0"/>
                        </a:spcBef>
                        <a:spcAft>
                          <a:spcPts val="0"/>
                        </a:spcAft>
                      </a:pPr>
                      <a:r>
                        <a:rPr lang="ko-KR" altLang="en-US" sz="1400" kern="0" spc="0">
                          <a:solidFill>
                            <a:srgbClr val="000000"/>
                          </a:solidFill>
                          <a:effectLst/>
                          <a:latin typeface="함초롬바탕" panose="02030604000101010101" pitchFamily="18" charset="-127"/>
                          <a:ea typeface="함초롬바탕" panose="02030604000101010101" pitchFamily="18" charset="-127"/>
                        </a:rPr>
                        <a:t>간식</a:t>
                      </a:r>
                      <a:endParaRPr lang="ko-KR" altLang="en-US" sz="1400" kern="0" spc="0">
                        <a:solidFill>
                          <a:srgbClr val="000000"/>
                        </a:solidFill>
                        <a:effectLst/>
                        <a:latin typeface="함초롬바탕" panose="02030604000101010101" pitchFamily="18" charset="-127"/>
                      </a:endParaRPr>
                    </a:p>
                    <a:p>
                      <a:pPr marL="0" marR="0" indent="0" algn="just" fontAlgn="base" latinLnBrk="1">
                        <a:lnSpc>
                          <a:spcPct val="160000"/>
                        </a:lnSpc>
                        <a:spcBef>
                          <a:spcPts val="0"/>
                        </a:spcBef>
                        <a:spcAft>
                          <a:spcPts val="0"/>
                        </a:spcAft>
                      </a:pPr>
                      <a:r>
                        <a:rPr lang="en-US" altLang="ko-KR" sz="1400" kern="0" spc="0">
                          <a:solidFill>
                            <a:srgbClr val="000000"/>
                          </a:solidFill>
                          <a:effectLst/>
                          <a:latin typeface="함초롬바탕" panose="02030604000101010101" pitchFamily="18" charset="-127"/>
                          <a:ea typeface="함초롬바탕" panose="02030604000101010101" pitchFamily="18" charset="-127"/>
                        </a:rPr>
                        <a:t>7-8</a:t>
                      </a:r>
                      <a:r>
                        <a:rPr lang="ko-KR" altLang="en-US" sz="1400" kern="0" spc="0">
                          <a:solidFill>
                            <a:srgbClr val="000000"/>
                          </a:solidFill>
                          <a:effectLst/>
                          <a:latin typeface="함초롬바탕" panose="02030604000101010101" pitchFamily="18" charset="-127"/>
                          <a:ea typeface="함초롬바탕" panose="02030604000101010101" pitchFamily="18" charset="-127"/>
                        </a:rPr>
                        <a:t>시 석식</a:t>
                      </a:r>
                      <a:endParaRPr lang="ko-KR" altLang="en-US" sz="1400" kern="0" spc="0">
                        <a:solidFill>
                          <a:srgbClr val="000000"/>
                        </a:solidFill>
                        <a:effectLst/>
                        <a:latin typeface="함초롬바탕" panose="02030604000101010101" pitchFamily="18" charset="-127"/>
                      </a:endParaRPr>
                    </a:p>
                  </a:txBody>
                  <a:tcPr marL="56196" marR="56196" marT="15537" marB="1553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just" fontAlgn="base" latinLnBrk="1">
                        <a:lnSpc>
                          <a:spcPct val="160000"/>
                        </a:lnSpc>
                        <a:spcBef>
                          <a:spcPts val="0"/>
                        </a:spcBef>
                        <a:spcAft>
                          <a:spcPts val="0"/>
                        </a:spcAft>
                      </a:pPr>
                      <a:endParaRPr lang="ko-KR" altLang="en-US" sz="1400" kern="0" spc="0">
                        <a:solidFill>
                          <a:srgbClr val="000000"/>
                        </a:solidFill>
                        <a:effectLst/>
                        <a:latin typeface="함초롬바탕" panose="02030604000101010101" pitchFamily="18" charset="-127"/>
                      </a:endParaRPr>
                    </a:p>
                  </a:txBody>
                  <a:tcPr marL="56196" marR="56196" marT="15537" marB="1553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just" fontAlgn="base" latinLnBrk="1">
                        <a:lnSpc>
                          <a:spcPct val="160000"/>
                        </a:lnSpc>
                        <a:spcBef>
                          <a:spcPts val="0"/>
                        </a:spcBef>
                        <a:spcAft>
                          <a:spcPts val="0"/>
                        </a:spcAft>
                      </a:pPr>
                      <a:r>
                        <a:rPr lang="ko-KR" altLang="en-US" sz="1400" kern="0" spc="0" dirty="0">
                          <a:solidFill>
                            <a:srgbClr val="000000"/>
                          </a:solidFill>
                          <a:effectLst/>
                          <a:latin typeface="함초롬바탕" panose="02030604000101010101" pitchFamily="18" charset="-127"/>
                          <a:ea typeface="함초롬바탕" panose="02030604000101010101" pitchFamily="18" charset="-127"/>
                        </a:rPr>
                        <a:t>찐 고구마 </a:t>
                      </a:r>
                      <a:endParaRPr lang="ko-KR" altLang="en-US" sz="1400" kern="0" spc="0" dirty="0">
                        <a:solidFill>
                          <a:srgbClr val="000000"/>
                        </a:solidFill>
                        <a:effectLst/>
                        <a:latin typeface="함초롬바탕" panose="02030604000101010101" pitchFamily="18" charset="-127"/>
                      </a:endParaRPr>
                    </a:p>
                    <a:p>
                      <a:pPr marL="0" marR="0" indent="0" algn="just" fontAlgn="base" latinLnBrk="1">
                        <a:lnSpc>
                          <a:spcPct val="160000"/>
                        </a:lnSpc>
                        <a:spcBef>
                          <a:spcPts val="0"/>
                        </a:spcBef>
                        <a:spcAft>
                          <a:spcPts val="0"/>
                        </a:spcAft>
                      </a:pPr>
                      <a:r>
                        <a:rPr lang="ko-KR" altLang="en-US" sz="1400" kern="0" spc="0" dirty="0">
                          <a:solidFill>
                            <a:srgbClr val="000000"/>
                          </a:solidFill>
                          <a:effectLst/>
                          <a:latin typeface="함초롬바탕" panose="02030604000101010101" pitchFamily="18" charset="-127"/>
                          <a:ea typeface="함초롬바탕" panose="02030604000101010101" pitchFamily="18" charset="-127"/>
                        </a:rPr>
                        <a:t>찐 고구마</a:t>
                      </a:r>
                      <a:endParaRPr lang="ko-KR" altLang="en-US" sz="1400" kern="0" spc="0" dirty="0">
                        <a:solidFill>
                          <a:srgbClr val="000000"/>
                        </a:solidFill>
                        <a:effectLst/>
                        <a:latin typeface="함초롬바탕" panose="02030604000101010101" pitchFamily="18" charset="-127"/>
                      </a:endParaRPr>
                    </a:p>
                    <a:p>
                      <a:pPr marL="0" marR="0" indent="0" algn="just" fontAlgn="base" latinLnBrk="1">
                        <a:lnSpc>
                          <a:spcPct val="160000"/>
                        </a:lnSpc>
                        <a:spcBef>
                          <a:spcPts val="0"/>
                        </a:spcBef>
                        <a:spcAft>
                          <a:spcPts val="0"/>
                        </a:spcAft>
                      </a:pPr>
                      <a:r>
                        <a:rPr lang="ko-KR" altLang="en-US" sz="1400" kern="0" spc="0" dirty="0">
                          <a:solidFill>
                            <a:srgbClr val="000000"/>
                          </a:solidFill>
                          <a:effectLst/>
                          <a:latin typeface="함초롬바탕" panose="02030604000101010101" pitchFamily="18" charset="-127"/>
                          <a:ea typeface="함초롬바탕" panose="02030604000101010101" pitchFamily="18" charset="-127"/>
                        </a:rPr>
                        <a:t>찐 고구마</a:t>
                      </a:r>
                      <a:endParaRPr lang="ko-KR" altLang="en-US" sz="1400" kern="0" spc="0" dirty="0">
                        <a:solidFill>
                          <a:srgbClr val="000000"/>
                        </a:solidFill>
                        <a:effectLst/>
                        <a:latin typeface="함초롬바탕" panose="02030604000101010101" pitchFamily="18" charset="-127"/>
                      </a:endParaRPr>
                    </a:p>
                    <a:p>
                      <a:pPr marL="0" marR="0" indent="0" algn="just" fontAlgn="base" latinLnBrk="1">
                        <a:lnSpc>
                          <a:spcPct val="160000"/>
                        </a:lnSpc>
                        <a:spcBef>
                          <a:spcPts val="0"/>
                        </a:spcBef>
                        <a:spcAft>
                          <a:spcPts val="0"/>
                        </a:spcAft>
                      </a:pPr>
                      <a:r>
                        <a:rPr lang="ko-KR" altLang="en-US" sz="1400" kern="0" spc="0" dirty="0">
                          <a:solidFill>
                            <a:srgbClr val="000000"/>
                          </a:solidFill>
                          <a:effectLst/>
                          <a:latin typeface="함초롬바탕" panose="02030604000101010101" pitchFamily="18" charset="-127"/>
                          <a:ea typeface="함초롬바탕" panose="02030604000101010101" pitchFamily="18" charset="-127"/>
                        </a:rPr>
                        <a:t>찐 고구마</a:t>
                      </a:r>
                      <a:endParaRPr lang="ko-KR" altLang="en-US" sz="1400" kern="0" spc="0" dirty="0">
                        <a:solidFill>
                          <a:srgbClr val="000000"/>
                        </a:solidFill>
                        <a:effectLst/>
                        <a:latin typeface="함초롬바탕" panose="02030604000101010101" pitchFamily="18" charset="-127"/>
                      </a:endParaRPr>
                    </a:p>
                  </a:txBody>
                  <a:tcPr marL="56196" marR="56196" marT="15537" marB="1553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372831">
                <a:tc gridSpan="3">
                  <a:txBody>
                    <a:bodyPr/>
                    <a:lstStyle/>
                    <a:p>
                      <a:pPr marL="0" marR="0" indent="0" algn="ctr" fontAlgn="base" latinLnBrk="0">
                        <a:lnSpc>
                          <a:spcPct val="160000"/>
                        </a:lnSpc>
                        <a:spcBef>
                          <a:spcPts val="0"/>
                        </a:spcBef>
                        <a:spcAft>
                          <a:spcPts val="0"/>
                        </a:spcAft>
                      </a:pPr>
                      <a:r>
                        <a:rPr lang="ko-KR" altLang="en-US" sz="1400" kern="0" spc="0" dirty="0">
                          <a:solidFill>
                            <a:srgbClr val="000000"/>
                          </a:solidFill>
                          <a:effectLst/>
                          <a:latin typeface="함초롬바탕" panose="02030604000101010101" pitchFamily="18" charset="-127"/>
                          <a:ea typeface="함초롬바탕" panose="02030604000101010101" pitchFamily="18" charset="-127"/>
                        </a:rPr>
                        <a:t>전쟁 후의 </a:t>
                      </a:r>
                      <a:r>
                        <a:rPr lang="ko-KR" altLang="en-US" sz="1400" kern="0" spc="0" dirty="0" err="1">
                          <a:solidFill>
                            <a:srgbClr val="000000"/>
                          </a:solidFill>
                          <a:effectLst/>
                          <a:latin typeface="함초롬바탕" panose="02030604000101010101" pitchFamily="18" charset="-127"/>
                          <a:ea typeface="함초롬바탕" panose="02030604000101010101" pitchFamily="18" charset="-127"/>
                        </a:rPr>
                        <a:t>일상식</a:t>
                      </a:r>
                      <a:r>
                        <a:rPr lang="en-US" altLang="ko-KR" sz="1400" kern="0" spc="0" dirty="0">
                          <a:solidFill>
                            <a:srgbClr val="000000"/>
                          </a:solidFill>
                          <a:effectLst/>
                          <a:latin typeface="함초롬바탕" panose="02030604000101010101" pitchFamily="18" charset="-127"/>
                          <a:ea typeface="함초롬바탕" panose="02030604000101010101" pitchFamily="18" charset="-127"/>
                        </a:rPr>
                        <a:t>(1977</a:t>
                      </a:r>
                      <a:r>
                        <a:rPr lang="ko-KR" altLang="en-US" sz="1400" kern="0" spc="0" dirty="0">
                          <a:solidFill>
                            <a:srgbClr val="000000"/>
                          </a:solidFill>
                          <a:effectLst/>
                          <a:latin typeface="함초롬바탕" panose="02030604000101010101" pitchFamily="18" charset="-127"/>
                          <a:ea typeface="함초롬바탕" panose="02030604000101010101" pitchFamily="18" charset="-127"/>
                        </a:rPr>
                        <a:t>년</a:t>
                      </a:r>
                      <a:r>
                        <a:rPr lang="en-US" altLang="ko-KR" sz="1400" kern="0" spc="0" dirty="0">
                          <a:solidFill>
                            <a:srgbClr val="000000"/>
                          </a:solidFill>
                          <a:effectLst/>
                          <a:latin typeface="함초롬바탕" panose="02030604000101010101" pitchFamily="18" charset="-127"/>
                          <a:ea typeface="함초롬바탕" panose="02030604000101010101" pitchFamily="18" charset="-127"/>
                        </a:rPr>
                        <a:t>)</a:t>
                      </a:r>
                      <a:endParaRPr lang="ko-KR" altLang="en-US" sz="1400" kern="0" spc="0" dirty="0">
                        <a:solidFill>
                          <a:srgbClr val="000000"/>
                        </a:solidFill>
                        <a:effectLst/>
                        <a:latin typeface="함초롬바탕" panose="02030604000101010101" pitchFamily="18" charset="-127"/>
                      </a:endParaRPr>
                    </a:p>
                  </a:txBody>
                  <a:tcPr marL="56196" marR="56196" marT="15537" marB="1553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tc hMerge="1">
                  <a:txBody>
                    <a:bodyPr/>
                    <a:lstStyle/>
                    <a:p>
                      <a:pPr latinLnBrk="1"/>
                      <a:endParaRPr lang="ko-KR" altLang="en-US"/>
                    </a:p>
                  </a:txBody>
                  <a:tcPr/>
                </a:tc>
              </a:tr>
              <a:tr h="1100073">
                <a:tc>
                  <a:txBody>
                    <a:bodyPr/>
                    <a:lstStyle/>
                    <a:p>
                      <a:pPr marL="0" marR="0" indent="0" algn="just" fontAlgn="base" latinLnBrk="1">
                        <a:lnSpc>
                          <a:spcPct val="160000"/>
                        </a:lnSpc>
                        <a:spcBef>
                          <a:spcPts val="0"/>
                        </a:spcBef>
                        <a:spcAft>
                          <a:spcPts val="0"/>
                        </a:spcAft>
                      </a:pPr>
                      <a:endParaRPr lang="ko-KR" altLang="en-US" sz="1400" kern="0" spc="0">
                        <a:solidFill>
                          <a:srgbClr val="000000"/>
                        </a:solidFill>
                        <a:effectLst/>
                        <a:latin typeface="함초롬바탕" panose="02030604000101010101" pitchFamily="18" charset="-127"/>
                      </a:endParaRPr>
                    </a:p>
                  </a:txBody>
                  <a:tcPr marL="56196" marR="56196" marT="15537" marB="1553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just" fontAlgn="base" latinLnBrk="1">
                        <a:lnSpc>
                          <a:spcPct val="160000"/>
                        </a:lnSpc>
                        <a:spcBef>
                          <a:spcPts val="0"/>
                        </a:spcBef>
                        <a:spcAft>
                          <a:spcPts val="0"/>
                        </a:spcAft>
                      </a:pPr>
                      <a:r>
                        <a:rPr lang="ko-KR" altLang="en-US" sz="1400" kern="0" spc="0">
                          <a:solidFill>
                            <a:srgbClr val="000000"/>
                          </a:solidFill>
                          <a:effectLst/>
                          <a:latin typeface="함초롬바탕" panose="02030604000101010101" pitchFamily="18" charset="-127"/>
                          <a:ea typeface="함초롬바탕" panose="02030604000101010101" pitchFamily="18" charset="-127"/>
                        </a:rPr>
                        <a:t>조식</a:t>
                      </a:r>
                      <a:endParaRPr lang="ko-KR" altLang="en-US" sz="1400" kern="0" spc="0">
                        <a:solidFill>
                          <a:srgbClr val="000000"/>
                        </a:solidFill>
                        <a:effectLst/>
                        <a:latin typeface="함초롬바탕" panose="02030604000101010101" pitchFamily="18" charset="-127"/>
                      </a:endParaRPr>
                    </a:p>
                    <a:p>
                      <a:pPr marL="0" marR="0" indent="0" algn="just" fontAlgn="base" latinLnBrk="1">
                        <a:lnSpc>
                          <a:spcPct val="160000"/>
                        </a:lnSpc>
                        <a:spcBef>
                          <a:spcPts val="0"/>
                        </a:spcBef>
                        <a:spcAft>
                          <a:spcPts val="0"/>
                        </a:spcAft>
                      </a:pPr>
                      <a:r>
                        <a:rPr lang="ko-KR" altLang="en-US" sz="1400" kern="0" spc="0">
                          <a:solidFill>
                            <a:srgbClr val="000000"/>
                          </a:solidFill>
                          <a:effectLst/>
                          <a:latin typeface="함초롬바탕" panose="02030604000101010101" pitchFamily="18" charset="-127"/>
                          <a:ea typeface="함초롬바탕" panose="02030604000101010101" pitchFamily="18" charset="-127"/>
                        </a:rPr>
                        <a:t>중식</a:t>
                      </a:r>
                      <a:endParaRPr lang="ko-KR" altLang="en-US" sz="1400" kern="0" spc="0">
                        <a:solidFill>
                          <a:srgbClr val="000000"/>
                        </a:solidFill>
                        <a:effectLst/>
                        <a:latin typeface="함초롬바탕" panose="02030604000101010101" pitchFamily="18" charset="-127"/>
                      </a:endParaRPr>
                    </a:p>
                    <a:p>
                      <a:pPr marL="0" marR="0" indent="0" algn="just" fontAlgn="base" latinLnBrk="1">
                        <a:lnSpc>
                          <a:spcPct val="160000"/>
                        </a:lnSpc>
                        <a:spcBef>
                          <a:spcPts val="0"/>
                        </a:spcBef>
                        <a:spcAft>
                          <a:spcPts val="0"/>
                        </a:spcAft>
                      </a:pPr>
                      <a:r>
                        <a:rPr lang="ko-KR" altLang="en-US" sz="1400" kern="0" spc="0">
                          <a:solidFill>
                            <a:srgbClr val="000000"/>
                          </a:solidFill>
                          <a:effectLst/>
                          <a:latin typeface="함초롬바탕" panose="02030604000101010101" pitchFamily="18" charset="-127"/>
                          <a:ea typeface="함초롬바탕" panose="02030604000101010101" pitchFamily="18" charset="-127"/>
                        </a:rPr>
                        <a:t>석식</a:t>
                      </a:r>
                      <a:endParaRPr lang="ko-KR" altLang="en-US" sz="1400" kern="0" spc="0">
                        <a:solidFill>
                          <a:srgbClr val="000000"/>
                        </a:solidFill>
                        <a:effectLst/>
                        <a:latin typeface="함초롬바탕" panose="02030604000101010101" pitchFamily="18" charset="-127"/>
                      </a:endParaRPr>
                    </a:p>
                  </a:txBody>
                  <a:tcPr marL="56196" marR="56196" marT="15537" marB="1553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just" fontAlgn="base" latinLnBrk="1">
                        <a:lnSpc>
                          <a:spcPct val="160000"/>
                        </a:lnSpc>
                        <a:spcBef>
                          <a:spcPts val="0"/>
                        </a:spcBef>
                        <a:spcAft>
                          <a:spcPts val="0"/>
                        </a:spcAft>
                      </a:pPr>
                      <a:r>
                        <a:rPr lang="ko-KR" altLang="en-US" sz="1400" kern="0" spc="0" dirty="0">
                          <a:solidFill>
                            <a:srgbClr val="000000"/>
                          </a:solidFill>
                          <a:effectLst/>
                          <a:latin typeface="함초롬바탕" panose="02030604000101010101" pitchFamily="18" charset="-127"/>
                          <a:ea typeface="함초롬바탕" panose="02030604000101010101" pitchFamily="18" charset="-127"/>
                        </a:rPr>
                        <a:t>쌀밥</a:t>
                      </a:r>
                      <a:endParaRPr lang="ko-KR" altLang="en-US" sz="1400" kern="0" spc="0" dirty="0">
                        <a:solidFill>
                          <a:srgbClr val="000000"/>
                        </a:solidFill>
                        <a:effectLst/>
                        <a:latin typeface="함초롬바탕" panose="02030604000101010101" pitchFamily="18" charset="-127"/>
                      </a:endParaRPr>
                    </a:p>
                    <a:p>
                      <a:pPr marL="0" marR="0" indent="0" algn="just" fontAlgn="base" latinLnBrk="1">
                        <a:lnSpc>
                          <a:spcPct val="160000"/>
                        </a:lnSpc>
                        <a:spcBef>
                          <a:spcPts val="0"/>
                        </a:spcBef>
                        <a:spcAft>
                          <a:spcPts val="0"/>
                        </a:spcAft>
                      </a:pPr>
                      <a:r>
                        <a:rPr lang="ko-KR" altLang="en-US" sz="1400" kern="0" spc="0" dirty="0">
                          <a:solidFill>
                            <a:srgbClr val="000000"/>
                          </a:solidFill>
                          <a:effectLst/>
                          <a:latin typeface="함초롬바탕" panose="02030604000101010101" pitchFamily="18" charset="-127"/>
                          <a:ea typeface="함초롬바탕" panose="02030604000101010101" pitchFamily="18" charset="-127"/>
                        </a:rPr>
                        <a:t>쌀밥</a:t>
                      </a:r>
                      <a:endParaRPr lang="ko-KR" altLang="en-US" sz="1400" kern="0" spc="0" dirty="0">
                        <a:solidFill>
                          <a:srgbClr val="000000"/>
                        </a:solidFill>
                        <a:effectLst/>
                        <a:latin typeface="함초롬바탕" panose="02030604000101010101" pitchFamily="18" charset="-127"/>
                      </a:endParaRPr>
                    </a:p>
                    <a:p>
                      <a:pPr marL="0" marR="0" indent="0" algn="just" fontAlgn="base" latinLnBrk="1">
                        <a:lnSpc>
                          <a:spcPct val="160000"/>
                        </a:lnSpc>
                        <a:spcBef>
                          <a:spcPts val="0"/>
                        </a:spcBef>
                        <a:spcAft>
                          <a:spcPts val="0"/>
                        </a:spcAft>
                      </a:pPr>
                      <a:r>
                        <a:rPr lang="ko-KR" altLang="en-US" sz="1400" kern="0" spc="0" dirty="0">
                          <a:solidFill>
                            <a:srgbClr val="000000"/>
                          </a:solidFill>
                          <a:effectLst/>
                          <a:latin typeface="함초롬바탕" panose="02030604000101010101" pitchFamily="18" charset="-127"/>
                          <a:ea typeface="함초롬바탕" panose="02030604000101010101" pitchFamily="18" charset="-127"/>
                        </a:rPr>
                        <a:t>쌀밥 </a:t>
                      </a:r>
                      <a:endParaRPr lang="ko-KR" altLang="en-US" sz="1400" kern="0" spc="0" dirty="0">
                        <a:solidFill>
                          <a:srgbClr val="000000"/>
                        </a:solidFill>
                        <a:effectLst/>
                        <a:latin typeface="함초롬바탕" panose="02030604000101010101" pitchFamily="18" charset="-127"/>
                      </a:endParaRPr>
                    </a:p>
                  </a:txBody>
                  <a:tcPr marL="56196" marR="56196" marT="15537" marB="1553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24617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err="1" smtClean="0"/>
              <a:t>오오시로</a:t>
            </a:r>
            <a:r>
              <a:rPr lang="ko-KR" altLang="en-US" dirty="0" smtClean="0"/>
              <a:t> </a:t>
            </a:r>
            <a:r>
              <a:rPr lang="ko-KR" altLang="en-US" dirty="0" err="1" smtClean="0"/>
              <a:t>요시</a:t>
            </a:r>
            <a:r>
              <a:rPr lang="ko-KR" altLang="en-US" dirty="0" smtClean="0"/>
              <a:t> 할머니</a:t>
            </a:r>
            <a:endParaRPr lang="ko-KR" altLang="en-US" dirty="0"/>
          </a:p>
        </p:txBody>
      </p:sp>
      <p:sp>
        <p:nvSpPr>
          <p:cNvPr id="3" name="내용 개체 틀 2"/>
          <p:cNvSpPr>
            <a:spLocks noGrp="1"/>
          </p:cNvSpPr>
          <p:nvPr>
            <p:ph idx="1"/>
          </p:nvPr>
        </p:nvSpPr>
        <p:spPr/>
        <p:txBody>
          <a:bodyPr/>
          <a:lstStyle/>
          <a:p>
            <a:endParaRPr lang="ko-KR" altLang="en-US" dirty="0"/>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6145" name="_x177988864" descr="EMB000030ac42a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1209" y="1508077"/>
            <a:ext cx="7197759" cy="4801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552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ko-KR" altLang="en-US" sz="4000" dirty="0" err="1"/>
              <a:t>현소재지</a:t>
            </a:r>
            <a:r>
              <a:rPr lang="ko-KR" altLang="en-US" sz="4000" dirty="0"/>
              <a:t> 도시의 해조류 소비량의 연간 </a:t>
            </a:r>
            <a:r>
              <a:rPr lang="ko-KR" altLang="en-US" sz="4000" dirty="0" smtClean="0"/>
              <a:t>추세</a:t>
            </a:r>
            <a:endParaRPr lang="ko-KR" altLang="en-US" sz="4000" b="1" dirty="0"/>
          </a:p>
        </p:txBody>
      </p:sp>
      <p:sp>
        <p:nvSpPr>
          <p:cNvPr id="3" name="내용 개체 틀 2"/>
          <p:cNvSpPr>
            <a:spLocks noGrp="1"/>
          </p:cNvSpPr>
          <p:nvPr>
            <p:ph idx="1"/>
          </p:nvPr>
        </p:nvSpPr>
        <p:spPr/>
        <p:txBody>
          <a:bodyPr/>
          <a:lstStyle/>
          <a:p>
            <a:endParaRPr lang="ko-KR" altLang="en-US" dirty="0"/>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8193" name="_x177992304" descr="EMB000030ac42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351" y="2094019"/>
            <a:ext cx="11021298" cy="3814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864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a:t>야채섭취량 </a:t>
            </a:r>
            <a:r>
              <a:rPr lang="ko-KR" altLang="en-US" dirty="0" smtClean="0"/>
              <a:t>평균치</a:t>
            </a:r>
            <a:endParaRPr lang="ko-KR" altLang="en-US" dirty="0"/>
          </a:p>
        </p:txBody>
      </p:sp>
      <p:graphicFrame>
        <p:nvGraphicFramePr>
          <p:cNvPr id="4" name="내용 개체 틀 3"/>
          <p:cNvGraphicFramePr>
            <a:graphicFrameLocks noGrp="1"/>
          </p:cNvGraphicFramePr>
          <p:nvPr>
            <p:ph idx="1"/>
            <p:extLst>
              <p:ext uri="{D42A27DB-BD31-4B8C-83A1-F6EECF244321}">
                <p14:modId xmlns:p14="http://schemas.microsoft.com/office/powerpoint/2010/main" val="2242216247"/>
              </p:ext>
            </p:extLst>
          </p:nvPr>
        </p:nvGraphicFramePr>
        <p:xfrm>
          <a:off x="1583140" y="2797790"/>
          <a:ext cx="9089408" cy="2784144"/>
        </p:xfrm>
        <a:graphic>
          <a:graphicData uri="http://schemas.openxmlformats.org/drawingml/2006/table">
            <a:tbl>
              <a:tblPr/>
              <a:tblGrid>
                <a:gridCol w="2272352"/>
                <a:gridCol w="2272352"/>
                <a:gridCol w="2272352"/>
                <a:gridCol w="2272352"/>
              </a:tblGrid>
              <a:tr h="928048">
                <a:tc>
                  <a:txBody>
                    <a:bodyPr/>
                    <a:lstStyle/>
                    <a:p>
                      <a:pPr marL="0" marR="0" indent="0" algn="ctr" fontAlgn="base" latinLnBrk="0">
                        <a:lnSpc>
                          <a:spcPct val="200000"/>
                        </a:lnSpc>
                        <a:spcBef>
                          <a:spcPts val="0"/>
                        </a:spcBef>
                        <a:spcAft>
                          <a:spcPts val="0"/>
                        </a:spcAft>
                      </a:pPr>
                      <a:r>
                        <a:rPr lang="ko-KR" altLang="en-US" sz="1800" kern="0" spc="0" dirty="0">
                          <a:solidFill>
                            <a:srgbClr val="000000"/>
                          </a:solidFill>
                          <a:effectLst/>
                          <a:latin typeface="HY신명조" panose="02030600000101010101" pitchFamily="18" charset="-127"/>
                          <a:ea typeface="HY신명조" panose="02030600000101010101" pitchFamily="18" charset="-127"/>
                        </a:rPr>
                        <a:t>성별</a:t>
                      </a:r>
                      <a:endParaRPr lang="ko-KR" altLang="en-US" sz="1800" kern="0" spc="0" dirty="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ko-KR" altLang="en-US" sz="1800" kern="0" spc="0">
                          <a:solidFill>
                            <a:srgbClr val="000000"/>
                          </a:solidFill>
                          <a:effectLst/>
                          <a:latin typeface="HY신명조" panose="02030600000101010101" pitchFamily="18" charset="-127"/>
                          <a:ea typeface="HY신명조" panose="02030600000101010101" pitchFamily="18" charset="-127"/>
                        </a:rPr>
                        <a:t>오키나와 현</a:t>
                      </a:r>
                      <a:endParaRPr lang="ko-KR" alt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ko-KR" altLang="en-US" sz="1800" kern="0" spc="0">
                          <a:solidFill>
                            <a:srgbClr val="000000"/>
                          </a:solidFill>
                          <a:effectLst/>
                          <a:latin typeface="HY신명조" panose="02030600000101010101" pitchFamily="18" charset="-127"/>
                          <a:ea typeface="HY신명조" panose="02030600000101010101" pitchFamily="18" charset="-127"/>
                        </a:rPr>
                        <a:t>전국평균</a:t>
                      </a:r>
                      <a:endParaRPr lang="ko-KR" alt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altLang="ko-KR" sz="1800" kern="0" spc="0">
                          <a:solidFill>
                            <a:srgbClr val="000000"/>
                          </a:solidFill>
                          <a:effectLst/>
                          <a:latin typeface="HY신명조" panose="02030600000101010101" pitchFamily="18" charset="-127"/>
                          <a:ea typeface="HY신명조" panose="02030600000101010101" pitchFamily="18" charset="-127"/>
                        </a:rPr>
                        <a:t>1</a:t>
                      </a:r>
                      <a:r>
                        <a:rPr lang="ko-KR" altLang="en-US" sz="1800" kern="0" spc="0">
                          <a:solidFill>
                            <a:srgbClr val="000000"/>
                          </a:solidFill>
                          <a:effectLst/>
                          <a:latin typeface="HY신명조" panose="02030600000101010101" pitchFamily="18" charset="-127"/>
                          <a:ea typeface="HY신명조" panose="02030600000101010101" pitchFamily="18" charset="-127"/>
                        </a:rPr>
                        <a:t>위 현</a:t>
                      </a:r>
                      <a:endParaRPr lang="ko-KR" alt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928048">
                <a:tc>
                  <a:txBody>
                    <a:bodyPr/>
                    <a:lstStyle/>
                    <a:p>
                      <a:pPr marL="0" marR="0" indent="0" algn="ctr" fontAlgn="base" latinLnBrk="0">
                        <a:lnSpc>
                          <a:spcPct val="200000"/>
                        </a:lnSpc>
                        <a:spcBef>
                          <a:spcPts val="0"/>
                        </a:spcBef>
                        <a:spcAft>
                          <a:spcPts val="0"/>
                        </a:spcAft>
                      </a:pPr>
                      <a:r>
                        <a:rPr lang="ko-KR" altLang="en-US" sz="1800" kern="0" spc="0">
                          <a:solidFill>
                            <a:srgbClr val="000000"/>
                          </a:solidFill>
                          <a:effectLst/>
                          <a:latin typeface="HY신명조" panose="02030600000101010101" pitchFamily="18" charset="-127"/>
                          <a:ea typeface="HY신명조" panose="02030600000101010101" pitchFamily="18" charset="-127"/>
                        </a:rPr>
                        <a:t>남성</a:t>
                      </a:r>
                      <a:endParaRPr lang="ko-KR" alt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dirty="0">
                          <a:solidFill>
                            <a:srgbClr val="000000"/>
                          </a:solidFill>
                          <a:effectLst/>
                          <a:latin typeface="HY신명조" panose="02030600000101010101" pitchFamily="18" charset="-127"/>
                          <a:ea typeface="HY신명조" panose="02030600000101010101" pitchFamily="18" charset="-127"/>
                        </a:rPr>
                        <a:t>275g(37</a:t>
                      </a:r>
                      <a:r>
                        <a:rPr lang="ko-KR" altLang="en-US" sz="1800" kern="0" spc="0" dirty="0">
                          <a:solidFill>
                            <a:srgbClr val="000000"/>
                          </a:solidFill>
                          <a:effectLst/>
                          <a:latin typeface="HY신명조" panose="02030600000101010101" pitchFamily="18" charset="-127"/>
                          <a:ea typeface="HY신명조" panose="02030600000101010101" pitchFamily="18" charset="-127"/>
                        </a:rPr>
                        <a:t>위</a:t>
                      </a:r>
                      <a:r>
                        <a:rPr lang="en-US" altLang="ko-KR" sz="1800" kern="0" spc="0" dirty="0">
                          <a:solidFill>
                            <a:srgbClr val="000000"/>
                          </a:solidFill>
                          <a:effectLst/>
                          <a:latin typeface="HY신명조" panose="02030600000101010101" pitchFamily="18" charset="-127"/>
                          <a:ea typeface="HY신명조" panose="02030600000101010101" pitchFamily="18" charset="-127"/>
                        </a:rPr>
                        <a:t>)</a:t>
                      </a:r>
                      <a:endParaRPr lang="ko-KR" altLang="en-US" sz="1800" kern="0" spc="0" dirty="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a:solidFill>
                            <a:srgbClr val="000000"/>
                          </a:solidFill>
                          <a:effectLst/>
                          <a:latin typeface="HY신명조" panose="02030600000101010101" pitchFamily="18" charset="-127"/>
                          <a:ea typeface="HY신명조" panose="02030600000101010101" pitchFamily="18" charset="-127"/>
                        </a:rPr>
                        <a:t>297g</a:t>
                      </a:r>
                      <a:endParaRPr 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ko-KR" altLang="en-US" sz="1800" kern="0" spc="0">
                          <a:solidFill>
                            <a:srgbClr val="000000"/>
                          </a:solidFill>
                          <a:effectLst/>
                          <a:latin typeface="HY신명조" panose="02030600000101010101" pitchFamily="18" charset="-127"/>
                          <a:ea typeface="HY신명조" panose="02030600000101010101" pitchFamily="18" charset="-127"/>
                        </a:rPr>
                        <a:t>나가노 현 </a:t>
                      </a:r>
                      <a:r>
                        <a:rPr lang="en-US" altLang="ko-KR" sz="1800" kern="0" spc="0">
                          <a:solidFill>
                            <a:srgbClr val="000000"/>
                          </a:solidFill>
                          <a:effectLst/>
                          <a:latin typeface="HY신명조" panose="02030600000101010101" pitchFamily="18" charset="-127"/>
                          <a:ea typeface="HY신명조" panose="02030600000101010101" pitchFamily="18" charset="-127"/>
                        </a:rPr>
                        <a:t>379</a:t>
                      </a:r>
                      <a:r>
                        <a:rPr lang="en-US" sz="1800" kern="0" spc="0">
                          <a:solidFill>
                            <a:srgbClr val="000000"/>
                          </a:solidFill>
                          <a:effectLst/>
                          <a:latin typeface="HY신명조" panose="02030600000101010101" pitchFamily="18" charset="-127"/>
                          <a:ea typeface="HY신명조" panose="02030600000101010101" pitchFamily="18" charset="-127"/>
                        </a:rPr>
                        <a:t>g</a:t>
                      </a:r>
                      <a:endParaRPr 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928048">
                <a:tc>
                  <a:txBody>
                    <a:bodyPr/>
                    <a:lstStyle/>
                    <a:p>
                      <a:pPr marL="0" marR="0" indent="0" algn="ctr" fontAlgn="base" latinLnBrk="0">
                        <a:lnSpc>
                          <a:spcPct val="200000"/>
                        </a:lnSpc>
                        <a:spcBef>
                          <a:spcPts val="0"/>
                        </a:spcBef>
                        <a:spcAft>
                          <a:spcPts val="0"/>
                        </a:spcAft>
                      </a:pPr>
                      <a:r>
                        <a:rPr lang="ko-KR" altLang="en-US" sz="1800" kern="0" spc="0">
                          <a:solidFill>
                            <a:srgbClr val="000000"/>
                          </a:solidFill>
                          <a:effectLst/>
                          <a:latin typeface="HY신명조" panose="02030600000101010101" pitchFamily="18" charset="-127"/>
                          <a:ea typeface="HY신명조" panose="02030600000101010101" pitchFamily="18" charset="-127"/>
                        </a:rPr>
                        <a:t>여성</a:t>
                      </a:r>
                      <a:endParaRPr lang="ko-KR" alt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a:solidFill>
                            <a:srgbClr val="000000"/>
                          </a:solidFill>
                          <a:effectLst/>
                          <a:latin typeface="HY신명조" panose="02030600000101010101" pitchFamily="18" charset="-127"/>
                          <a:ea typeface="HY신명조" panose="02030600000101010101" pitchFamily="18" charset="-127"/>
                        </a:rPr>
                        <a:t>246g(44</a:t>
                      </a:r>
                      <a:r>
                        <a:rPr lang="ko-KR" altLang="en-US" sz="1800" kern="0" spc="0">
                          <a:solidFill>
                            <a:srgbClr val="000000"/>
                          </a:solidFill>
                          <a:effectLst/>
                          <a:latin typeface="HY신명조" panose="02030600000101010101" pitchFamily="18" charset="-127"/>
                          <a:ea typeface="HY신명조" panose="02030600000101010101" pitchFamily="18" charset="-127"/>
                        </a:rPr>
                        <a:t>위</a:t>
                      </a:r>
                      <a:r>
                        <a:rPr lang="en-US" altLang="ko-KR" sz="1800" kern="0" spc="0">
                          <a:solidFill>
                            <a:srgbClr val="000000"/>
                          </a:solidFill>
                          <a:effectLst/>
                          <a:latin typeface="HY신명조" panose="02030600000101010101" pitchFamily="18" charset="-127"/>
                          <a:ea typeface="HY신명조" panose="02030600000101010101" pitchFamily="18" charset="-127"/>
                        </a:rPr>
                        <a:t>)</a:t>
                      </a:r>
                      <a:endParaRPr lang="ko-KR" alt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dirty="0">
                          <a:solidFill>
                            <a:srgbClr val="000000"/>
                          </a:solidFill>
                          <a:effectLst/>
                          <a:latin typeface="HY신명조" panose="02030600000101010101" pitchFamily="18" charset="-127"/>
                          <a:ea typeface="HY신명조" panose="02030600000101010101" pitchFamily="18" charset="-127"/>
                        </a:rPr>
                        <a:t>280g</a:t>
                      </a:r>
                      <a:endParaRPr lang="en-US" sz="1800" kern="0" spc="0" dirty="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ko-KR" altLang="en-US" sz="1800" kern="0" spc="0" dirty="0" err="1">
                          <a:solidFill>
                            <a:srgbClr val="000000"/>
                          </a:solidFill>
                          <a:effectLst/>
                          <a:latin typeface="HY신명조" panose="02030600000101010101" pitchFamily="18" charset="-127"/>
                          <a:ea typeface="HY신명조" panose="02030600000101010101" pitchFamily="18" charset="-127"/>
                        </a:rPr>
                        <a:t>나가노</a:t>
                      </a:r>
                      <a:r>
                        <a:rPr lang="ko-KR" altLang="en-US" sz="1800" kern="0" spc="0" dirty="0">
                          <a:solidFill>
                            <a:srgbClr val="000000"/>
                          </a:solidFill>
                          <a:effectLst/>
                          <a:latin typeface="HY신명조" panose="02030600000101010101" pitchFamily="18" charset="-127"/>
                          <a:ea typeface="HY신명조" panose="02030600000101010101" pitchFamily="18" charset="-127"/>
                        </a:rPr>
                        <a:t> 현 </a:t>
                      </a:r>
                      <a:r>
                        <a:rPr lang="en-US" altLang="ko-KR" sz="1800" kern="0" spc="0" dirty="0">
                          <a:solidFill>
                            <a:srgbClr val="000000"/>
                          </a:solidFill>
                          <a:effectLst/>
                          <a:latin typeface="HY신명조" panose="02030600000101010101" pitchFamily="18" charset="-127"/>
                          <a:ea typeface="HY신명조" panose="02030600000101010101" pitchFamily="18" charset="-127"/>
                        </a:rPr>
                        <a:t>365</a:t>
                      </a:r>
                      <a:r>
                        <a:rPr lang="en-US" sz="1800" kern="0" spc="0" dirty="0">
                          <a:solidFill>
                            <a:srgbClr val="000000"/>
                          </a:solidFill>
                          <a:effectLst/>
                          <a:latin typeface="HY신명조" panose="02030600000101010101" pitchFamily="18" charset="-127"/>
                          <a:ea typeface="HY신명조" panose="02030600000101010101" pitchFamily="18" charset="-127"/>
                        </a:rPr>
                        <a:t>g</a:t>
                      </a:r>
                      <a:endParaRPr lang="en-US" sz="1800" kern="0" spc="0" dirty="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4590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a:t>오키나와의 연도별 </a:t>
            </a:r>
            <a:r>
              <a:rPr lang="en-US" altLang="ko-KR" dirty="0"/>
              <a:t>100</a:t>
            </a:r>
            <a:r>
              <a:rPr lang="ko-KR" altLang="en-US" dirty="0"/>
              <a:t>세 이상 고령자 </a:t>
            </a:r>
            <a:r>
              <a:rPr lang="ko-KR" altLang="en-US" dirty="0" smtClean="0"/>
              <a:t>수</a:t>
            </a:r>
            <a:endParaRPr lang="ko-KR" altLang="en-US" dirty="0"/>
          </a:p>
        </p:txBody>
      </p:sp>
      <p:graphicFrame>
        <p:nvGraphicFramePr>
          <p:cNvPr id="4" name="내용 개체 틀 3"/>
          <p:cNvGraphicFramePr>
            <a:graphicFrameLocks noGrp="1"/>
          </p:cNvGraphicFramePr>
          <p:nvPr>
            <p:ph idx="1"/>
            <p:extLst>
              <p:ext uri="{D42A27DB-BD31-4B8C-83A1-F6EECF244321}">
                <p14:modId xmlns:p14="http://schemas.microsoft.com/office/powerpoint/2010/main" val="1624642617"/>
              </p:ext>
            </p:extLst>
          </p:nvPr>
        </p:nvGraphicFramePr>
        <p:xfrm>
          <a:off x="1405720" y="2361064"/>
          <a:ext cx="9635320" cy="3643950"/>
        </p:xfrm>
        <a:graphic>
          <a:graphicData uri="http://schemas.openxmlformats.org/drawingml/2006/table">
            <a:tbl>
              <a:tblPr/>
              <a:tblGrid>
                <a:gridCol w="1927064"/>
                <a:gridCol w="1927064"/>
                <a:gridCol w="1927064"/>
                <a:gridCol w="1927064"/>
                <a:gridCol w="1927064"/>
              </a:tblGrid>
              <a:tr h="728790">
                <a:tc>
                  <a:txBody>
                    <a:bodyPr/>
                    <a:lstStyle/>
                    <a:p>
                      <a:pPr marL="0" marR="0" indent="0" algn="ctr" fontAlgn="base" latinLnBrk="0">
                        <a:lnSpc>
                          <a:spcPct val="160000"/>
                        </a:lnSpc>
                        <a:spcBef>
                          <a:spcPts val="0"/>
                        </a:spcBef>
                        <a:spcAft>
                          <a:spcPts val="0"/>
                        </a:spcAft>
                      </a:pPr>
                      <a:endParaRPr lang="ko-KR" altLang="en-US" sz="1600" kern="0" spc="0" dirty="0">
                        <a:solidFill>
                          <a:srgbClr val="000000"/>
                        </a:solidFill>
                        <a:effectLst/>
                        <a:latin typeface="함초롬바탕" panose="02030604000101010101" pitchFamily="18" charset="-127"/>
                      </a:endParaRPr>
                    </a:p>
                  </a:txBody>
                  <a:tcPr marL="64770" marR="64770" marT="17907" marB="17907" anchor="ctr">
                    <a:lnL w="25146" cap="flat" cmpd="dbl"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2F2F2"/>
                    </a:solidFill>
                  </a:tcPr>
                </a:tc>
                <a:tc>
                  <a:txBody>
                    <a:bodyPr/>
                    <a:lstStyle/>
                    <a:p>
                      <a:pPr marL="0" marR="0" indent="0" algn="ctr" fontAlgn="base" latinLnBrk="0">
                        <a:lnSpc>
                          <a:spcPct val="160000"/>
                        </a:lnSpc>
                        <a:spcBef>
                          <a:spcPts val="0"/>
                        </a:spcBef>
                        <a:spcAft>
                          <a:spcPts val="0"/>
                        </a:spcAft>
                      </a:pPr>
                      <a:r>
                        <a:rPr lang="ko-KR" altLang="en-US" sz="1600" kern="0" spc="0">
                          <a:solidFill>
                            <a:srgbClr val="000000"/>
                          </a:solidFill>
                          <a:effectLst/>
                          <a:latin typeface="함초롬바탕" panose="02030604000101010101" pitchFamily="18" charset="-127"/>
                          <a:ea typeface="함초롬바탕" panose="02030604000101010101" pitchFamily="18" charset="-127"/>
                        </a:rPr>
                        <a:t>남</a:t>
                      </a:r>
                      <a:endParaRPr lang="ko-KR" altLang="en-US" sz="16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2F2F2"/>
                    </a:solidFill>
                  </a:tcPr>
                </a:tc>
                <a:tc>
                  <a:txBody>
                    <a:bodyPr/>
                    <a:lstStyle/>
                    <a:p>
                      <a:pPr marL="0" marR="0" indent="0" algn="ctr" fontAlgn="base" latinLnBrk="0">
                        <a:lnSpc>
                          <a:spcPct val="160000"/>
                        </a:lnSpc>
                        <a:spcBef>
                          <a:spcPts val="0"/>
                        </a:spcBef>
                        <a:spcAft>
                          <a:spcPts val="0"/>
                        </a:spcAft>
                      </a:pPr>
                      <a:r>
                        <a:rPr lang="ko-KR" altLang="en-US" sz="1600" kern="0" spc="0">
                          <a:solidFill>
                            <a:srgbClr val="000000"/>
                          </a:solidFill>
                          <a:effectLst/>
                          <a:latin typeface="함초롬바탕" panose="02030604000101010101" pitchFamily="18" charset="-127"/>
                          <a:ea typeface="함초롬바탕" panose="02030604000101010101" pitchFamily="18" charset="-127"/>
                        </a:rPr>
                        <a:t>여</a:t>
                      </a:r>
                      <a:endParaRPr lang="ko-KR" altLang="en-US" sz="16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2F2F2"/>
                    </a:solidFill>
                  </a:tcPr>
                </a:tc>
                <a:tc>
                  <a:txBody>
                    <a:bodyPr/>
                    <a:lstStyle/>
                    <a:p>
                      <a:pPr marL="0" marR="0" indent="0" algn="ctr" fontAlgn="base" latinLnBrk="0">
                        <a:lnSpc>
                          <a:spcPct val="160000"/>
                        </a:lnSpc>
                        <a:spcBef>
                          <a:spcPts val="0"/>
                        </a:spcBef>
                        <a:spcAft>
                          <a:spcPts val="0"/>
                        </a:spcAft>
                      </a:pPr>
                      <a:r>
                        <a:rPr lang="ko-KR" altLang="en-US" sz="1600" kern="0" spc="0">
                          <a:solidFill>
                            <a:srgbClr val="000000"/>
                          </a:solidFill>
                          <a:effectLst/>
                          <a:latin typeface="함초롬바탕" panose="02030604000101010101" pitchFamily="18" charset="-127"/>
                          <a:ea typeface="함초롬바탕" panose="02030604000101010101" pitchFamily="18" charset="-127"/>
                        </a:rPr>
                        <a:t>계</a:t>
                      </a:r>
                      <a:endParaRPr lang="ko-KR" altLang="en-US" sz="16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2F2F2"/>
                    </a:solidFill>
                  </a:tcPr>
                </a:tc>
                <a:tc>
                  <a:txBody>
                    <a:bodyPr/>
                    <a:lstStyle/>
                    <a:p>
                      <a:pPr marL="0" marR="0" indent="0" algn="ctr" fontAlgn="base" latinLnBrk="0">
                        <a:lnSpc>
                          <a:spcPct val="160000"/>
                        </a:lnSpc>
                        <a:spcBef>
                          <a:spcPts val="0"/>
                        </a:spcBef>
                        <a:spcAft>
                          <a:spcPts val="0"/>
                        </a:spcAft>
                      </a:pPr>
                      <a:r>
                        <a:rPr lang="ko-KR" altLang="en-US" sz="1600" kern="0" spc="0">
                          <a:solidFill>
                            <a:srgbClr val="000000"/>
                          </a:solidFill>
                          <a:effectLst/>
                          <a:latin typeface="함초롬바탕" panose="02030604000101010101" pitchFamily="18" charset="-127"/>
                          <a:ea typeface="함초롬바탕" panose="02030604000101010101" pitchFamily="18" charset="-127"/>
                        </a:rPr>
                        <a:t>오기미촌</a:t>
                      </a:r>
                      <a:endParaRPr lang="ko-KR" altLang="en-US" sz="16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25146" cap="flat" cmpd="dbl"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F2F2F2"/>
                    </a:solidFill>
                  </a:tcPr>
                </a:tc>
              </a:tr>
              <a:tr h="728790">
                <a:tc>
                  <a:txBody>
                    <a:bodyPr/>
                    <a:lstStyle/>
                    <a:p>
                      <a:pPr marL="0" marR="0" indent="0" algn="ctr" fontAlgn="base" latinLnBrk="0">
                        <a:lnSpc>
                          <a:spcPct val="160000"/>
                        </a:lnSpc>
                        <a:spcBef>
                          <a:spcPts val="0"/>
                        </a:spcBef>
                        <a:spcAft>
                          <a:spcPts val="0"/>
                        </a:spcAft>
                      </a:pPr>
                      <a:r>
                        <a:rPr lang="en-US" altLang="ko-KR" sz="1600" kern="0" spc="0">
                          <a:solidFill>
                            <a:srgbClr val="000000"/>
                          </a:solidFill>
                          <a:effectLst/>
                          <a:latin typeface="함초롬바탕" panose="02030604000101010101" pitchFamily="18" charset="-127"/>
                          <a:ea typeface="함초롬바탕" panose="02030604000101010101" pitchFamily="18" charset="-127"/>
                        </a:rPr>
                        <a:t>2016</a:t>
                      </a:r>
                      <a:r>
                        <a:rPr lang="ko-KR" altLang="en-US" sz="1600" kern="0" spc="0">
                          <a:solidFill>
                            <a:srgbClr val="000000"/>
                          </a:solidFill>
                          <a:effectLst/>
                          <a:latin typeface="함초롬바탕" panose="02030604000101010101" pitchFamily="18" charset="-127"/>
                          <a:ea typeface="함초롬바탕" panose="02030604000101010101" pitchFamily="18" charset="-127"/>
                        </a:rPr>
                        <a:t>년</a:t>
                      </a:r>
                      <a:endParaRPr lang="ko-KR" altLang="en-US" sz="1600" kern="0" spc="0">
                        <a:solidFill>
                          <a:srgbClr val="000000"/>
                        </a:solidFill>
                        <a:effectLst/>
                        <a:latin typeface="함초롬바탕" panose="02030604000101010101" pitchFamily="18" charset="-127"/>
                      </a:endParaRPr>
                    </a:p>
                  </a:txBody>
                  <a:tcPr marL="64770" marR="64770" marT="17907" marB="17907" anchor="ctr">
                    <a:lnL w="25146" cap="flat" cmpd="dbl"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600" kern="0" spc="0" dirty="0">
                          <a:solidFill>
                            <a:srgbClr val="000000"/>
                          </a:solidFill>
                          <a:effectLst/>
                          <a:latin typeface="함초롬바탕" panose="02030604000101010101" pitchFamily="18" charset="-127"/>
                          <a:ea typeface="함초롬바탕" panose="02030604000101010101" pitchFamily="18" charset="-127"/>
                        </a:rPr>
                        <a:t>130</a:t>
                      </a:r>
                      <a:endParaRPr lang="en-US" sz="1600" kern="0" spc="0" dirty="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600" kern="0" spc="0">
                          <a:solidFill>
                            <a:srgbClr val="000000"/>
                          </a:solidFill>
                          <a:effectLst/>
                          <a:latin typeface="함초롬바탕" panose="02030604000101010101" pitchFamily="18" charset="-127"/>
                          <a:ea typeface="함초롬바탕" panose="02030604000101010101" pitchFamily="18" charset="-127"/>
                        </a:rPr>
                        <a:t>881</a:t>
                      </a:r>
                      <a:endParaRPr lang="en-US" sz="16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600" kern="0" spc="0">
                          <a:solidFill>
                            <a:srgbClr val="000000"/>
                          </a:solidFill>
                          <a:effectLst/>
                          <a:latin typeface="함초롬바탕" panose="02030604000101010101" pitchFamily="18" charset="-127"/>
                          <a:ea typeface="함초롬바탕" panose="02030604000101010101" pitchFamily="18" charset="-127"/>
                        </a:rPr>
                        <a:t>1011</a:t>
                      </a:r>
                      <a:endParaRPr lang="en-US" sz="16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600" kern="0" spc="0">
                          <a:solidFill>
                            <a:srgbClr val="000000"/>
                          </a:solidFill>
                          <a:effectLst/>
                          <a:latin typeface="함초롬바탕" panose="02030604000101010101" pitchFamily="18" charset="-127"/>
                          <a:ea typeface="함초롬바탕" panose="02030604000101010101" pitchFamily="18" charset="-127"/>
                        </a:rPr>
                        <a:t>6</a:t>
                      </a:r>
                      <a:endParaRPr lang="en-US" sz="16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25146" cap="flat" cmpd="dbl"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728790">
                <a:tc>
                  <a:txBody>
                    <a:bodyPr/>
                    <a:lstStyle/>
                    <a:p>
                      <a:pPr marL="0" marR="0" indent="0" algn="ctr" fontAlgn="base" latinLnBrk="0">
                        <a:lnSpc>
                          <a:spcPct val="160000"/>
                        </a:lnSpc>
                        <a:spcBef>
                          <a:spcPts val="0"/>
                        </a:spcBef>
                        <a:spcAft>
                          <a:spcPts val="0"/>
                        </a:spcAft>
                      </a:pPr>
                      <a:r>
                        <a:rPr lang="en-US" altLang="ko-KR" sz="1600" kern="0" spc="0">
                          <a:solidFill>
                            <a:srgbClr val="000000"/>
                          </a:solidFill>
                          <a:effectLst/>
                          <a:latin typeface="함초롬바탕" panose="02030604000101010101" pitchFamily="18" charset="-127"/>
                          <a:ea typeface="함초롬바탕" panose="02030604000101010101" pitchFamily="18" charset="-127"/>
                        </a:rPr>
                        <a:t>2015</a:t>
                      </a:r>
                      <a:r>
                        <a:rPr lang="ko-KR" altLang="en-US" sz="1600" kern="0" spc="0">
                          <a:solidFill>
                            <a:srgbClr val="000000"/>
                          </a:solidFill>
                          <a:effectLst/>
                          <a:latin typeface="함초롬바탕" panose="02030604000101010101" pitchFamily="18" charset="-127"/>
                          <a:ea typeface="함초롬바탕" panose="02030604000101010101" pitchFamily="18" charset="-127"/>
                        </a:rPr>
                        <a:t>년</a:t>
                      </a:r>
                      <a:endParaRPr lang="ko-KR" altLang="en-US" sz="1600" kern="0" spc="0">
                        <a:solidFill>
                          <a:srgbClr val="000000"/>
                        </a:solidFill>
                        <a:effectLst/>
                        <a:latin typeface="함초롬바탕" panose="02030604000101010101" pitchFamily="18" charset="-127"/>
                      </a:endParaRPr>
                    </a:p>
                  </a:txBody>
                  <a:tcPr marL="64770" marR="64770" marT="17907" marB="17907" anchor="ctr">
                    <a:lnL w="25146" cap="flat" cmpd="dbl"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600" kern="0" spc="0" dirty="0">
                          <a:solidFill>
                            <a:srgbClr val="000000"/>
                          </a:solidFill>
                          <a:effectLst/>
                          <a:latin typeface="함초롬바탕" panose="02030604000101010101" pitchFamily="18" charset="-127"/>
                          <a:ea typeface="함초롬바탕" panose="02030604000101010101" pitchFamily="18" charset="-127"/>
                        </a:rPr>
                        <a:t>125</a:t>
                      </a:r>
                      <a:endParaRPr lang="en-US" sz="1600" kern="0" spc="0" dirty="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600" kern="0" spc="0">
                          <a:solidFill>
                            <a:srgbClr val="000000"/>
                          </a:solidFill>
                          <a:effectLst/>
                          <a:latin typeface="함초롬바탕" panose="02030604000101010101" pitchFamily="18" charset="-127"/>
                          <a:ea typeface="함초롬바탕" panose="02030604000101010101" pitchFamily="18" charset="-127"/>
                        </a:rPr>
                        <a:t>838</a:t>
                      </a:r>
                      <a:endParaRPr lang="en-US" sz="16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600" kern="0" spc="0">
                          <a:solidFill>
                            <a:srgbClr val="000000"/>
                          </a:solidFill>
                          <a:effectLst/>
                          <a:latin typeface="함초롬바탕" panose="02030604000101010101" pitchFamily="18" charset="-127"/>
                          <a:ea typeface="함초롬바탕" panose="02030604000101010101" pitchFamily="18" charset="-127"/>
                        </a:rPr>
                        <a:t>963</a:t>
                      </a:r>
                      <a:endParaRPr lang="en-US" sz="16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600" kern="0" spc="0">
                          <a:solidFill>
                            <a:srgbClr val="000000"/>
                          </a:solidFill>
                          <a:effectLst/>
                          <a:latin typeface="함초롬바탕" panose="02030604000101010101" pitchFamily="18" charset="-127"/>
                          <a:ea typeface="함초롬바탕" panose="02030604000101010101" pitchFamily="18" charset="-127"/>
                        </a:rPr>
                        <a:t>5</a:t>
                      </a:r>
                      <a:endParaRPr lang="en-US" sz="16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25146" cap="flat" cmpd="dbl"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728790">
                <a:tc>
                  <a:txBody>
                    <a:bodyPr/>
                    <a:lstStyle/>
                    <a:p>
                      <a:pPr marL="0" marR="0" indent="0" algn="ctr" fontAlgn="base" latinLnBrk="0">
                        <a:lnSpc>
                          <a:spcPct val="160000"/>
                        </a:lnSpc>
                        <a:spcBef>
                          <a:spcPts val="0"/>
                        </a:spcBef>
                        <a:spcAft>
                          <a:spcPts val="0"/>
                        </a:spcAft>
                      </a:pPr>
                      <a:r>
                        <a:rPr lang="en-US" altLang="ko-KR" sz="1600" kern="0" spc="0">
                          <a:solidFill>
                            <a:srgbClr val="000000"/>
                          </a:solidFill>
                          <a:effectLst/>
                          <a:latin typeface="함초롬바탕" panose="02030604000101010101" pitchFamily="18" charset="-127"/>
                          <a:ea typeface="함초롬바탕" panose="02030604000101010101" pitchFamily="18" charset="-127"/>
                        </a:rPr>
                        <a:t>2014</a:t>
                      </a:r>
                      <a:r>
                        <a:rPr lang="ko-KR" altLang="en-US" sz="1600" kern="0" spc="0">
                          <a:solidFill>
                            <a:srgbClr val="000000"/>
                          </a:solidFill>
                          <a:effectLst/>
                          <a:latin typeface="함초롬바탕" panose="02030604000101010101" pitchFamily="18" charset="-127"/>
                          <a:ea typeface="함초롬바탕" panose="02030604000101010101" pitchFamily="18" charset="-127"/>
                        </a:rPr>
                        <a:t>년</a:t>
                      </a:r>
                      <a:endParaRPr lang="ko-KR" altLang="en-US" sz="1600" kern="0" spc="0">
                        <a:solidFill>
                          <a:srgbClr val="000000"/>
                        </a:solidFill>
                        <a:effectLst/>
                        <a:latin typeface="함초롬바탕" panose="02030604000101010101" pitchFamily="18" charset="-127"/>
                      </a:endParaRPr>
                    </a:p>
                  </a:txBody>
                  <a:tcPr marL="64770" marR="64770" marT="17907" marB="17907" anchor="ctr">
                    <a:lnL w="25146" cap="flat" cmpd="dbl"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600" kern="0" spc="0" dirty="0">
                          <a:solidFill>
                            <a:srgbClr val="000000"/>
                          </a:solidFill>
                          <a:effectLst/>
                          <a:latin typeface="함초롬바탕" panose="02030604000101010101" pitchFamily="18" charset="-127"/>
                          <a:ea typeface="함초롬바탕" panose="02030604000101010101" pitchFamily="18" charset="-127"/>
                        </a:rPr>
                        <a:t>126</a:t>
                      </a:r>
                      <a:endParaRPr lang="en-US" sz="1600" kern="0" spc="0" dirty="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600" kern="0" spc="0" dirty="0">
                          <a:solidFill>
                            <a:srgbClr val="000000"/>
                          </a:solidFill>
                          <a:effectLst/>
                          <a:latin typeface="함초롬바탕" panose="02030604000101010101" pitchFamily="18" charset="-127"/>
                          <a:ea typeface="함초롬바탕" panose="02030604000101010101" pitchFamily="18" charset="-127"/>
                        </a:rPr>
                        <a:t>836</a:t>
                      </a:r>
                      <a:endParaRPr lang="en-US" sz="1600" kern="0" spc="0" dirty="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600" kern="0" spc="0">
                          <a:solidFill>
                            <a:srgbClr val="000000"/>
                          </a:solidFill>
                          <a:effectLst/>
                          <a:latin typeface="함초롬바탕" panose="02030604000101010101" pitchFamily="18" charset="-127"/>
                          <a:ea typeface="함초롬바탕" panose="02030604000101010101" pitchFamily="18" charset="-127"/>
                        </a:rPr>
                        <a:t>962</a:t>
                      </a:r>
                      <a:endParaRPr lang="en-US" sz="16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600" kern="0" spc="0">
                          <a:solidFill>
                            <a:srgbClr val="000000"/>
                          </a:solidFill>
                          <a:effectLst/>
                          <a:latin typeface="함초롬바탕" panose="02030604000101010101" pitchFamily="18" charset="-127"/>
                          <a:ea typeface="함초롬바탕" panose="02030604000101010101" pitchFamily="18" charset="-127"/>
                        </a:rPr>
                        <a:t>6</a:t>
                      </a:r>
                      <a:endParaRPr lang="en-US" sz="16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25146" cap="flat" cmpd="dbl"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728790">
                <a:tc>
                  <a:txBody>
                    <a:bodyPr/>
                    <a:lstStyle/>
                    <a:p>
                      <a:pPr marL="0" marR="0" indent="0" algn="ctr" fontAlgn="base" latinLnBrk="0">
                        <a:lnSpc>
                          <a:spcPct val="160000"/>
                        </a:lnSpc>
                        <a:spcBef>
                          <a:spcPts val="0"/>
                        </a:spcBef>
                        <a:spcAft>
                          <a:spcPts val="0"/>
                        </a:spcAft>
                      </a:pPr>
                      <a:r>
                        <a:rPr lang="en-US" altLang="ko-KR" sz="1600" kern="0" spc="0">
                          <a:solidFill>
                            <a:srgbClr val="000000"/>
                          </a:solidFill>
                          <a:effectLst/>
                          <a:latin typeface="함초롬바탕" panose="02030604000101010101" pitchFamily="18" charset="-127"/>
                          <a:ea typeface="함초롬바탕" panose="02030604000101010101" pitchFamily="18" charset="-127"/>
                        </a:rPr>
                        <a:t>2013</a:t>
                      </a:r>
                      <a:r>
                        <a:rPr lang="ko-KR" altLang="en-US" sz="1600" kern="0" spc="0">
                          <a:solidFill>
                            <a:srgbClr val="000000"/>
                          </a:solidFill>
                          <a:effectLst/>
                          <a:latin typeface="함초롬바탕" panose="02030604000101010101" pitchFamily="18" charset="-127"/>
                          <a:ea typeface="함초롬바탕" panose="02030604000101010101" pitchFamily="18" charset="-127"/>
                        </a:rPr>
                        <a:t>년</a:t>
                      </a:r>
                      <a:endParaRPr lang="ko-KR" altLang="en-US" sz="1600" kern="0" spc="0">
                        <a:solidFill>
                          <a:srgbClr val="000000"/>
                        </a:solidFill>
                        <a:effectLst/>
                        <a:latin typeface="함초롬바탕" panose="02030604000101010101" pitchFamily="18" charset="-127"/>
                      </a:endParaRPr>
                    </a:p>
                  </a:txBody>
                  <a:tcPr marL="64770" marR="64770" marT="17907" marB="17907" anchor="ctr">
                    <a:lnL w="25146" cap="flat" cmpd="dbl"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600" kern="0" spc="0">
                          <a:solidFill>
                            <a:srgbClr val="000000"/>
                          </a:solidFill>
                          <a:effectLst/>
                          <a:latin typeface="함초롬바탕" panose="02030604000101010101" pitchFamily="18" charset="-127"/>
                          <a:ea typeface="함초롬바탕" panose="02030604000101010101" pitchFamily="18" charset="-127"/>
                        </a:rPr>
                        <a:t>111</a:t>
                      </a:r>
                      <a:endParaRPr lang="en-US" sz="16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600" kern="0" spc="0">
                          <a:solidFill>
                            <a:srgbClr val="000000"/>
                          </a:solidFill>
                          <a:effectLst/>
                          <a:latin typeface="함초롬바탕" panose="02030604000101010101" pitchFamily="18" charset="-127"/>
                          <a:ea typeface="함초롬바탕" panose="02030604000101010101" pitchFamily="18" charset="-127"/>
                        </a:rPr>
                        <a:t>812</a:t>
                      </a:r>
                      <a:endParaRPr lang="en-US" sz="16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600" kern="0" spc="0" dirty="0">
                          <a:solidFill>
                            <a:srgbClr val="000000"/>
                          </a:solidFill>
                          <a:effectLst/>
                          <a:latin typeface="함초롬바탕" panose="02030604000101010101" pitchFamily="18" charset="-127"/>
                          <a:ea typeface="함초롬바탕" panose="02030604000101010101" pitchFamily="18" charset="-127"/>
                        </a:rPr>
                        <a:t>923</a:t>
                      </a:r>
                      <a:endParaRPr lang="en-US" sz="1600" kern="0" spc="0" dirty="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600" kern="0" spc="0" dirty="0">
                          <a:solidFill>
                            <a:srgbClr val="000000"/>
                          </a:solidFill>
                          <a:effectLst/>
                          <a:latin typeface="함초롬바탕" panose="02030604000101010101" pitchFamily="18" charset="-127"/>
                          <a:ea typeface="함초롬바탕" panose="02030604000101010101" pitchFamily="18" charset="-127"/>
                        </a:rPr>
                        <a:t>9</a:t>
                      </a:r>
                      <a:endParaRPr lang="en-US" sz="1600" kern="0" spc="0" dirty="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25146" cap="flat" cmpd="dbl"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78715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65496" y="1893675"/>
            <a:ext cx="10515600" cy="1325563"/>
          </a:xfrm>
        </p:spPr>
        <p:txBody>
          <a:bodyPr>
            <a:normAutofit/>
          </a:bodyPr>
          <a:lstStyle/>
          <a:p>
            <a:pPr algn="ctr"/>
            <a:r>
              <a:rPr lang="ko-KR" altLang="en-US" sz="5400" dirty="0" smtClean="0">
                <a:latin typeface="HY헤드라인M" panose="02030600000101010101" pitchFamily="18" charset="-127"/>
                <a:ea typeface="HY헤드라인M" panose="02030600000101010101" pitchFamily="18" charset="-127"/>
              </a:rPr>
              <a:t>대구서부고등학교의 사례</a:t>
            </a:r>
            <a:endParaRPr lang="ko-KR" altLang="en-US" sz="5400" dirty="0">
              <a:latin typeface="HY헤드라인M" panose="02030600000101010101" pitchFamily="18" charset="-127"/>
              <a:ea typeface="HY헤드라인M" panose="02030600000101010101" pitchFamily="18" charset="-127"/>
            </a:endParaRPr>
          </a:p>
        </p:txBody>
      </p:sp>
    </p:spTree>
    <p:extLst>
      <p:ext uri="{BB962C8B-B14F-4D97-AF65-F5344CB8AC3E}">
        <p14:creationId xmlns:p14="http://schemas.microsoft.com/office/powerpoint/2010/main" val="2662398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smtClean="0"/>
              <a:t>실험의 개요</a:t>
            </a:r>
            <a:endParaRPr lang="ko-KR" altLang="en-US" dirty="0"/>
          </a:p>
        </p:txBody>
      </p:sp>
      <p:sp>
        <p:nvSpPr>
          <p:cNvPr id="3" name="내용 개체 틀 2"/>
          <p:cNvSpPr>
            <a:spLocks noGrp="1"/>
          </p:cNvSpPr>
          <p:nvPr>
            <p:ph idx="1"/>
          </p:nvPr>
        </p:nvSpPr>
        <p:spPr/>
        <p:txBody>
          <a:bodyPr/>
          <a:lstStyle/>
          <a:p>
            <a:r>
              <a:rPr lang="ko-KR" altLang="en-US" dirty="0"/>
              <a:t>대구에 위치하고 있는 서부고등학교에 재학 중인 </a:t>
            </a:r>
            <a:r>
              <a:rPr lang="en-US" altLang="ko-KR" dirty="0"/>
              <a:t>17</a:t>
            </a:r>
            <a:r>
              <a:rPr lang="ko-KR" altLang="en-US" dirty="0"/>
              <a:t>세 청소년을 대상으로 </a:t>
            </a:r>
            <a:r>
              <a:rPr lang="en-US" altLang="ko-KR" dirty="0"/>
              <a:t>2011</a:t>
            </a:r>
            <a:r>
              <a:rPr lang="ko-KR" altLang="en-US" dirty="0"/>
              <a:t>년 </a:t>
            </a:r>
            <a:r>
              <a:rPr lang="en-US" altLang="ko-KR" dirty="0"/>
              <a:t>5~7</a:t>
            </a:r>
            <a:r>
              <a:rPr lang="ko-KR" altLang="en-US" dirty="0"/>
              <a:t>월까지 </a:t>
            </a:r>
            <a:r>
              <a:rPr lang="en-US" altLang="ko-KR" dirty="0"/>
              <a:t>8</a:t>
            </a:r>
            <a:r>
              <a:rPr lang="ko-KR" altLang="en-US" dirty="0"/>
              <a:t>주간에 걸쳐 수행하였다</a:t>
            </a:r>
            <a:r>
              <a:rPr lang="en-US" altLang="ko-KR" dirty="0"/>
              <a:t>. </a:t>
            </a:r>
            <a:r>
              <a:rPr lang="ko-KR" altLang="en-US" dirty="0"/>
              <a:t>부모와 가족의 동의를 얻은 자발적 참여 학생 </a:t>
            </a:r>
            <a:r>
              <a:rPr lang="en-US" altLang="ko-KR" dirty="0"/>
              <a:t>43</a:t>
            </a:r>
            <a:r>
              <a:rPr lang="ko-KR" altLang="en-US" dirty="0"/>
              <a:t>명을 대상으로 대조군 </a:t>
            </a:r>
            <a:r>
              <a:rPr lang="en-US" altLang="ko-KR" dirty="0"/>
              <a:t>18</a:t>
            </a:r>
            <a:r>
              <a:rPr lang="ko-KR" altLang="en-US" dirty="0"/>
              <a:t>명 </a:t>
            </a:r>
            <a:r>
              <a:rPr lang="en-US" altLang="ko-KR" dirty="0"/>
              <a:t>(</a:t>
            </a:r>
            <a:r>
              <a:rPr lang="ko-KR" altLang="en-US" dirty="0"/>
              <a:t>남자 </a:t>
            </a:r>
            <a:r>
              <a:rPr lang="en-US" altLang="ko-KR" dirty="0"/>
              <a:t>12</a:t>
            </a:r>
            <a:r>
              <a:rPr lang="ko-KR" altLang="en-US" dirty="0"/>
              <a:t>명</a:t>
            </a:r>
            <a:r>
              <a:rPr lang="en-US" altLang="ko-KR" dirty="0"/>
              <a:t>, </a:t>
            </a:r>
            <a:r>
              <a:rPr lang="ko-KR" altLang="en-US" dirty="0"/>
              <a:t>여자 </a:t>
            </a:r>
            <a:r>
              <a:rPr lang="en-US" altLang="ko-KR" dirty="0"/>
              <a:t>6</a:t>
            </a:r>
            <a:r>
              <a:rPr lang="ko-KR" altLang="en-US" dirty="0"/>
              <a:t>명</a:t>
            </a:r>
            <a:r>
              <a:rPr lang="en-US" altLang="ko-KR" dirty="0"/>
              <a:t>)</a:t>
            </a:r>
            <a:r>
              <a:rPr lang="ko-KR" altLang="en-US" dirty="0"/>
              <a:t>과 채식 </a:t>
            </a:r>
            <a:r>
              <a:rPr lang="ko-KR" altLang="en-US" dirty="0" err="1"/>
              <a:t>체험군</a:t>
            </a:r>
            <a:r>
              <a:rPr lang="ko-KR" altLang="en-US" dirty="0"/>
              <a:t> </a:t>
            </a:r>
            <a:r>
              <a:rPr lang="en-US" altLang="ko-KR" dirty="0"/>
              <a:t>25</a:t>
            </a:r>
            <a:r>
              <a:rPr lang="ko-KR" altLang="en-US" dirty="0"/>
              <a:t>명 </a:t>
            </a:r>
            <a:r>
              <a:rPr lang="en-US" altLang="ko-KR" dirty="0"/>
              <a:t>(</a:t>
            </a:r>
            <a:r>
              <a:rPr lang="ko-KR" altLang="en-US" dirty="0"/>
              <a:t>남자 </a:t>
            </a:r>
            <a:r>
              <a:rPr lang="en-US" altLang="ko-KR" dirty="0"/>
              <a:t>9</a:t>
            </a:r>
            <a:r>
              <a:rPr lang="ko-KR" altLang="en-US" dirty="0"/>
              <a:t>명</a:t>
            </a:r>
            <a:r>
              <a:rPr lang="en-US" altLang="ko-KR" dirty="0"/>
              <a:t>, </a:t>
            </a:r>
            <a:r>
              <a:rPr lang="ko-KR" altLang="en-US" dirty="0"/>
              <a:t>여자 </a:t>
            </a:r>
            <a:r>
              <a:rPr lang="en-US" altLang="ko-KR" dirty="0"/>
              <a:t>16</a:t>
            </a:r>
            <a:r>
              <a:rPr lang="ko-KR" altLang="en-US" dirty="0"/>
              <a:t>명</a:t>
            </a:r>
            <a:r>
              <a:rPr lang="en-US" altLang="ko-KR" dirty="0"/>
              <a:t>)</a:t>
            </a:r>
            <a:r>
              <a:rPr lang="ko-KR" altLang="en-US" dirty="0"/>
              <a:t>으로 배정하였다</a:t>
            </a:r>
            <a:r>
              <a:rPr lang="en-US" altLang="ko-KR" dirty="0"/>
              <a:t>. </a:t>
            </a:r>
            <a:r>
              <a:rPr lang="ko-KR" altLang="en-US" dirty="0"/>
              <a:t>채식 </a:t>
            </a:r>
            <a:r>
              <a:rPr lang="ko-KR" altLang="en-US" dirty="0" err="1"/>
              <a:t>체험군</a:t>
            </a:r>
            <a:r>
              <a:rPr lang="ko-KR" altLang="en-US" dirty="0"/>
              <a:t> 대상자 중에서 채식을 따르지 못하고 허용 수준 이상으로 동물성 식품 및 가공식품을 섭취한 </a:t>
            </a:r>
            <a:r>
              <a:rPr lang="en-US" altLang="ko-KR" dirty="0"/>
              <a:t>2</a:t>
            </a:r>
            <a:r>
              <a:rPr lang="ko-KR" altLang="en-US" dirty="0"/>
              <a:t>명의 여학생이 중도 탈락 되어</a:t>
            </a:r>
            <a:r>
              <a:rPr lang="en-US" altLang="ko-KR" dirty="0"/>
              <a:t>, </a:t>
            </a:r>
            <a:r>
              <a:rPr lang="ko-KR" altLang="en-US" dirty="0"/>
              <a:t>대조군 </a:t>
            </a:r>
            <a:r>
              <a:rPr lang="en-US" altLang="ko-KR" dirty="0"/>
              <a:t>18</a:t>
            </a:r>
            <a:r>
              <a:rPr lang="ko-KR" altLang="en-US" dirty="0"/>
              <a:t>명</a:t>
            </a:r>
            <a:r>
              <a:rPr lang="en-US" altLang="ko-KR" dirty="0"/>
              <a:t>, </a:t>
            </a:r>
            <a:r>
              <a:rPr lang="ko-KR" altLang="en-US" dirty="0"/>
              <a:t>채식 </a:t>
            </a:r>
            <a:r>
              <a:rPr lang="ko-KR" altLang="en-US" dirty="0" err="1"/>
              <a:t>체험군</a:t>
            </a:r>
            <a:r>
              <a:rPr lang="ko-KR" altLang="en-US" dirty="0"/>
              <a:t> </a:t>
            </a:r>
            <a:r>
              <a:rPr lang="en-US" altLang="ko-KR" dirty="0"/>
              <a:t>23</a:t>
            </a:r>
            <a:r>
              <a:rPr lang="ko-KR" altLang="en-US" dirty="0"/>
              <a:t>명이 최종 대상자로 선정되었다</a:t>
            </a:r>
            <a:r>
              <a:rPr lang="en-US" altLang="ko-KR" dirty="0"/>
              <a:t>. </a:t>
            </a:r>
            <a:r>
              <a:rPr lang="ko-KR" altLang="en-US" dirty="0"/>
              <a:t>프로그램이 진행된 </a:t>
            </a:r>
            <a:r>
              <a:rPr lang="en-US" altLang="ko-KR" dirty="0"/>
              <a:t>8</a:t>
            </a:r>
            <a:r>
              <a:rPr lang="ko-KR" altLang="en-US" dirty="0"/>
              <a:t>주간의 전 과정을 대구</a:t>
            </a:r>
            <a:r>
              <a:rPr lang="en-US" altLang="ko-KR" dirty="0"/>
              <a:t>MBC</a:t>
            </a:r>
            <a:r>
              <a:rPr lang="ko-KR" altLang="en-US" dirty="0"/>
              <a:t>의 </a:t>
            </a:r>
            <a:r>
              <a:rPr lang="ko-KR" altLang="en-US" dirty="0" err="1"/>
              <a:t>메디컬약손</a:t>
            </a:r>
            <a:r>
              <a:rPr lang="ko-KR" altLang="en-US" dirty="0"/>
              <a:t> 팀이 촬영하여 “두뇌음식 프로젝트”라는 제목으로 방송하였다</a:t>
            </a:r>
            <a:r>
              <a:rPr lang="en-US" altLang="ko-KR" dirty="0"/>
              <a:t>.</a:t>
            </a:r>
            <a:endParaRPr lang="ko-KR" altLang="en-US" dirty="0"/>
          </a:p>
          <a:p>
            <a:endParaRPr lang="ko-KR" altLang="en-US" dirty="0"/>
          </a:p>
        </p:txBody>
      </p:sp>
    </p:spTree>
    <p:extLst>
      <p:ext uri="{BB962C8B-B14F-4D97-AF65-F5344CB8AC3E}">
        <p14:creationId xmlns:p14="http://schemas.microsoft.com/office/powerpoint/2010/main" val="3601882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smtClean="0"/>
              <a:t>실험의 방법</a:t>
            </a:r>
            <a:endParaRPr lang="ko-KR" altLang="en-US" dirty="0"/>
          </a:p>
        </p:txBody>
      </p:sp>
      <p:sp>
        <p:nvSpPr>
          <p:cNvPr id="3" name="내용 개체 틀 2"/>
          <p:cNvSpPr>
            <a:spLocks noGrp="1"/>
          </p:cNvSpPr>
          <p:nvPr>
            <p:ph idx="1"/>
          </p:nvPr>
        </p:nvSpPr>
        <p:spPr/>
        <p:txBody>
          <a:bodyPr/>
          <a:lstStyle/>
          <a:p>
            <a:r>
              <a:rPr lang="ko-KR" altLang="en-US" dirty="0"/>
              <a:t>참가자들은 일체의 동물성 식품을 섭취하지 못하며 밥은 현미밥만 먹고 반찬은 채소반찬</a:t>
            </a:r>
            <a:r>
              <a:rPr lang="en-US" altLang="ko-KR" dirty="0"/>
              <a:t>, </a:t>
            </a:r>
            <a:r>
              <a:rPr lang="ko-KR" altLang="en-US" dirty="0"/>
              <a:t>간식으로는 매일 사과</a:t>
            </a:r>
            <a:r>
              <a:rPr lang="en-US" altLang="ko-KR" dirty="0"/>
              <a:t>1</a:t>
            </a:r>
            <a:r>
              <a:rPr lang="ko-KR" altLang="en-US" dirty="0"/>
              <a:t>개를 제공하였으며 때때로 옥수수와 감자 등을 제공하였다</a:t>
            </a:r>
            <a:r>
              <a:rPr lang="en-US" altLang="ko-KR" dirty="0"/>
              <a:t>. </a:t>
            </a:r>
            <a:r>
              <a:rPr lang="ko-KR" altLang="en-US" dirty="0"/>
              <a:t>음료수는 물만을 허용하였다</a:t>
            </a:r>
            <a:r>
              <a:rPr lang="en-US" altLang="ko-KR" dirty="0"/>
              <a:t>. </a:t>
            </a:r>
            <a:r>
              <a:rPr lang="ko-KR" altLang="en-US" dirty="0"/>
              <a:t>가정에서도 같은 식단을 유지하기 위해 학부모들로부터 동의를 받고 학부모들을 대상으로 한 간단한 조리교육과 건강과 채식의 연관성에 대한 교육도 실시하였다</a:t>
            </a:r>
            <a:r>
              <a:rPr lang="en-US" altLang="ko-KR" dirty="0"/>
              <a:t>. </a:t>
            </a:r>
            <a:r>
              <a:rPr lang="ko-KR" altLang="en-US" dirty="0"/>
              <a:t>프로그램 참가자는 프로그램 참여에 동의하고 거짓 없이 참여한다는 서약서도 작성하도록 하였다</a:t>
            </a:r>
            <a:r>
              <a:rPr lang="en-US" altLang="ko-KR" dirty="0" smtClean="0"/>
              <a:t>.</a:t>
            </a:r>
            <a:endParaRPr lang="ko-KR" altLang="en-US" dirty="0"/>
          </a:p>
        </p:txBody>
      </p:sp>
    </p:spTree>
    <p:extLst>
      <p:ext uri="{BB962C8B-B14F-4D97-AF65-F5344CB8AC3E}">
        <p14:creationId xmlns:p14="http://schemas.microsoft.com/office/powerpoint/2010/main" val="2356040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 name="내용 개체 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791" y="109182"/>
            <a:ext cx="12108209" cy="6614022"/>
          </a:xfrm>
        </p:spPr>
      </p:pic>
    </p:spTree>
    <p:extLst>
      <p:ext uri="{BB962C8B-B14F-4D97-AF65-F5344CB8AC3E}">
        <p14:creationId xmlns:p14="http://schemas.microsoft.com/office/powerpoint/2010/main" val="34100047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ko-KR" altLang="en-US" sz="4000" dirty="0"/>
              <a:t>서부고등학교 현미채식 </a:t>
            </a:r>
            <a:r>
              <a:rPr lang="ko-KR" altLang="en-US" sz="4000" dirty="0" err="1"/>
              <a:t>체험단의</a:t>
            </a:r>
            <a:r>
              <a:rPr lang="ko-KR" altLang="en-US" sz="4000" dirty="0"/>
              <a:t> 식사 모습 </a:t>
            </a:r>
          </a:p>
        </p:txBody>
      </p:sp>
      <p:sp>
        <p:nvSpPr>
          <p:cNvPr id="3" name="내용 개체 틀 2"/>
          <p:cNvSpPr>
            <a:spLocks noGrp="1"/>
          </p:cNvSpPr>
          <p:nvPr>
            <p:ph idx="1"/>
          </p:nvPr>
        </p:nvSpPr>
        <p:spPr/>
        <p:txBody>
          <a:bodyPr/>
          <a:lstStyle/>
          <a:p>
            <a:endParaRPr lang="ko-KR" altLang="en-US" dirty="0"/>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10241" name="_x179899584" descr="EMB000030ac42b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6366" y="1690688"/>
            <a:ext cx="7634488" cy="5091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228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dirty="0"/>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11265" name="_x179899984" descr="EMB000030ac42c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012" y="299195"/>
            <a:ext cx="8492513" cy="6387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577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ko-KR" altLang="en-US" sz="4000" dirty="0"/>
              <a:t>실험 전후 </a:t>
            </a:r>
            <a:r>
              <a:rPr lang="ko-KR" altLang="en-US" sz="4000" dirty="0" err="1" smtClean="0"/>
              <a:t>실험군의</a:t>
            </a:r>
            <a:r>
              <a:rPr lang="ko-KR" altLang="en-US" sz="4000" dirty="0" smtClean="0"/>
              <a:t> </a:t>
            </a:r>
            <a:r>
              <a:rPr lang="ko-KR" altLang="en-US" sz="4000" dirty="0"/>
              <a:t>정신건강지수 검사 </a:t>
            </a:r>
            <a:r>
              <a:rPr lang="ko-KR" altLang="en-US" sz="4000" dirty="0" smtClean="0"/>
              <a:t>결과</a:t>
            </a:r>
            <a:endParaRPr lang="ko-KR" altLang="en-US" sz="4000" dirty="0"/>
          </a:p>
        </p:txBody>
      </p:sp>
      <p:graphicFrame>
        <p:nvGraphicFramePr>
          <p:cNvPr id="4" name="내용 개체 틀 3"/>
          <p:cNvGraphicFramePr>
            <a:graphicFrameLocks noGrp="1"/>
          </p:cNvGraphicFramePr>
          <p:nvPr>
            <p:ph idx="1"/>
            <p:extLst>
              <p:ext uri="{D42A27DB-BD31-4B8C-83A1-F6EECF244321}">
                <p14:modId xmlns:p14="http://schemas.microsoft.com/office/powerpoint/2010/main" val="3163614383"/>
              </p:ext>
            </p:extLst>
          </p:nvPr>
        </p:nvGraphicFramePr>
        <p:xfrm>
          <a:off x="1433018" y="2060811"/>
          <a:ext cx="9799088" cy="3939686"/>
        </p:xfrm>
        <a:graphic>
          <a:graphicData uri="http://schemas.openxmlformats.org/drawingml/2006/table">
            <a:tbl>
              <a:tblPr/>
              <a:tblGrid>
                <a:gridCol w="1632912"/>
                <a:gridCol w="844083"/>
                <a:gridCol w="844083"/>
                <a:gridCol w="647801"/>
                <a:gridCol w="647801"/>
                <a:gridCol w="647801"/>
                <a:gridCol w="647801"/>
                <a:gridCol w="647801"/>
                <a:gridCol w="647801"/>
                <a:gridCol w="647801"/>
                <a:gridCol w="647801"/>
                <a:gridCol w="647801"/>
                <a:gridCol w="647801"/>
              </a:tblGrid>
              <a:tr h="1111069">
                <a:tc>
                  <a:txBody>
                    <a:bodyPr/>
                    <a:lstStyle/>
                    <a:p>
                      <a:pPr marL="0" marR="0" indent="0" algn="ctr" fontAlgn="base" latinLnBrk="0">
                        <a:lnSpc>
                          <a:spcPct val="200000"/>
                        </a:lnSpc>
                        <a:spcBef>
                          <a:spcPts val="0"/>
                        </a:spcBef>
                        <a:spcAft>
                          <a:spcPts val="0"/>
                        </a:spcAft>
                      </a:pPr>
                      <a:r>
                        <a:rPr lang="ko-KR" altLang="en-US" sz="1800" b="1" kern="0" spc="0" dirty="0" err="1">
                          <a:solidFill>
                            <a:srgbClr val="000000"/>
                          </a:solidFill>
                          <a:effectLst/>
                          <a:latin typeface="HY신명조" panose="02030600000101010101" pitchFamily="18" charset="-127"/>
                          <a:ea typeface="HY신명조" panose="02030600000101010101" pitchFamily="18" charset="-127"/>
                        </a:rPr>
                        <a:t>실험군</a:t>
                      </a:r>
                      <a:endParaRPr lang="ko-KR" altLang="en-US" sz="1800" kern="0" spc="0" dirty="0">
                        <a:solidFill>
                          <a:srgbClr val="000000"/>
                        </a:solidFill>
                        <a:effectLst/>
                        <a:latin typeface="함초롬바탕" panose="02030604000101010101" pitchFamily="18" charset="-127"/>
                      </a:endParaRPr>
                    </a:p>
                  </a:txBody>
                  <a:tcPr marL="64770" marR="64770" marT="17907" marB="17907" anchor="ctr">
                    <a:lnL w="32385" cap="flat" cmpd="thinThick" algn="ctr">
                      <a:solidFill>
                        <a:srgbClr val="000000"/>
                      </a:solidFill>
                      <a:prstDash val="solid"/>
                      <a:round/>
                      <a:headEnd type="none" w="med" len="med"/>
                      <a:tailEnd type="none" w="med" len="med"/>
                    </a:lnL>
                    <a:lnR w="32385" cap="flat" cmpd="sng" algn="ctr">
                      <a:solidFill>
                        <a:srgbClr val="000000"/>
                      </a:solidFill>
                      <a:prstDash val="solid"/>
                      <a:round/>
                      <a:headEnd type="none" w="med" len="med"/>
                      <a:tailEnd type="none" w="med" len="med"/>
                    </a:lnR>
                    <a:lnT w="32385" cap="flat" cmpd="thinThick"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gridSpan="2">
                  <a:txBody>
                    <a:bodyPr/>
                    <a:lstStyle/>
                    <a:p>
                      <a:pPr marL="0" marR="0" indent="0" algn="ctr" fontAlgn="base" latinLnBrk="0">
                        <a:lnSpc>
                          <a:spcPct val="200000"/>
                        </a:lnSpc>
                        <a:spcBef>
                          <a:spcPts val="0"/>
                        </a:spcBef>
                        <a:spcAft>
                          <a:spcPts val="0"/>
                        </a:spcAft>
                      </a:pPr>
                      <a:r>
                        <a:rPr lang="ko-KR" altLang="en-US" sz="1800" kern="0" spc="0">
                          <a:solidFill>
                            <a:srgbClr val="000000"/>
                          </a:solidFill>
                          <a:effectLst/>
                          <a:latin typeface="HY신명조" panose="02030600000101010101" pitchFamily="18" charset="-127"/>
                          <a:ea typeface="HY신명조" panose="02030600000101010101" pitchFamily="18" charset="-127"/>
                        </a:rPr>
                        <a:t>정신건강지수</a:t>
                      </a:r>
                      <a:endParaRPr lang="ko-KR" altLang="en-US" sz="1800" kern="0" spc="0">
                        <a:solidFill>
                          <a:srgbClr val="000000"/>
                        </a:solidFill>
                        <a:effectLst/>
                        <a:latin typeface="함초롬바탕" panose="02030604000101010101" pitchFamily="18" charset="-127"/>
                      </a:endParaRPr>
                    </a:p>
                  </a:txBody>
                  <a:tcPr marL="64770" marR="64770" marT="17907" marB="17907" anchor="ctr">
                    <a:lnL w="32385"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2385" cap="flat" cmpd="thinThick"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tc gridSpan="2">
                  <a:txBody>
                    <a:bodyPr/>
                    <a:lstStyle/>
                    <a:p>
                      <a:pPr marL="0" marR="0" indent="0" algn="ctr" fontAlgn="base" latinLnBrk="0">
                        <a:lnSpc>
                          <a:spcPct val="200000"/>
                        </a:lnSpc>
                        <a:spcBef>
                          <a:spcPts val="0"/>
                        </a:spcBef>
                        <a:spcAft>
                          <a:spcPts val="0"/>
                        </a:spcAft>
                      </a:pPr>
                      <a:r>
                        <a:rPr lang="ko-KR" altLang="en-US" sz="1800" kern="0" spc="0">
                          <a:solidFill>
                            <a:srgbClr val="000000"/>
                          </a:solidFill>
                          <a:effectLst/>
                          <a:latin typeface="HY신명조" panose="02030600000101010101" pitchFamily="18" charset="-127"/>
                          <a:ea typeface="HY신명조" panose="02030600000101010101" pitchFamily="18" charset="-127"/>
                        </a:rPr>
                        <a:t>외향성</a:t>
                      </a:r>
                      <a:endParaRPr lang="ko-KR" alt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2385" cap="flat" cmpd="thinThick"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tc gridSpan="2">
                  <a:txBody>
                    <a:bodyPr/>
                    <a:lstStyle/>
                    <a:p>
                      <a:pPr marL="0" marR="0" indent="0" algn="ctr" fontAlgn="base" latinLnBrk="0">
                        <a:lnSpc>
                          <a:spcPct val="200000"/>
                        </a:lnSpc>
                        <a:spcBef>
                          <a:spcPts val="0"/>
                        </a:spcBef>
                        <a:spcAft>
                          <a:spcPts val="0"/>
                        </a:spcAft>
                      </a:pPr>
                      <a:r>
                        <a:rPr lang="ko-KR" altLang="en-US" sz="1800" kern="0" spc="0">
                          <a:solidFill>
                            <a:srgbClr val="000000"/>
                          </a:solidFill>
                          <a:effectLst/>
                          <a:latin typeface="HY신명조" panose="02030600000101010101" pitchFamily="18" charset="-127"/>
                          <a:ea typeface="HY신명조" panose="02030600000101010101" pitchFamily="18" charset="-127"/>
                        </a:rPr>
                        <a:t>개방성</a:t>
                      </a:r>
                      <a:endParaRPr lang="ko-KR" alt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2385" cap="flat" cmpd="thinThick"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tc gridSpan="2">
                  <a:txBody>
                    <a:bodyPr/>
                    <a:lstStyle/>
                    <a:p>
                      <a:pPr marL="0" marR="0" indent="0" algn="ctr" fontAlgn="base" latinLnBrk="0">
                        <a:lnSpc>
                          <a:spcPct val="200000"/>
                        </a:lnSpc>
                        <a:spcBef>
                          <a:spcPts val="0"/>
                        </a:spcBef>
                        <a:spcAft>
                          <a:spcPts val="0"/>
                        </a:spcAft>
                      </a:pPr>
                      <a:r>
                        <a:rPr lang="ko-KR" altLang="en-US" sz="1800" kern="0" spc="0">
                          <a:solidFill>
                            <a:srgbClr val="000000"/>
                          </a:solidFill>
                          <a:effectLst/>
                          <a:latin typeface="HY신명조" panose="02030600000101010101" pitchFamily="18" charset="-127"/>
                          <a:ea typeface="HY신명조" panose="02030600000101010101" pitchFamily="18" charset="-127"/>
                        </a:rPr>
                        <a:t>친화성</a:t>
                      </a:r>
                      <a:endParaRPr lang="ko-KR" alt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2385" cap="flat" cmpd="thinThick"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tc gridSpan="2">
                  <a:txBody>
                    <a:bodyPr/>
                    <a:lstStyle/>
                    <a:p>
                      <a:pPr marL="0" marR="0" indent="0" algn="ctr" fontAlgn="base" latinLnBrk="0">
                        <a:lnSpc>
                          <a:spcPct val="200000"/>
                        </a:lnSpc>
                        <a:spcBef>
                          <a:spcPts val="0"/>
                        </a:spcBef>
                        <a:spcAft>
                          <a:spcPts val="0"/>
                        </a:spcAft>
                      </a:pPr>
                      <a:r>
                        <a:rPr lang="ko-KR" altLang="en-US" sz="1800" kern="0" spc="0">
                          <a:solidFill>
                            <a:srgbClr val="000000"/>
                          </a:solidFill>
                          <a:effectLst/>
                          <a:latin typeface="HY신명조" panose="02030600000101010101" pitchFamily="18" charset="-127"/>
                          <a:ea typeface="HY신명조" panose="02030600000101010101" pitchFamily="18" charset="-127"/>
                        </a:rPr>
                        <a:t>성실성</a:t>
                      </a:r>
                      <a:endParaRPr lang="ko-KR" alt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2385" cap="flat" cmpd="thinThick"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tc gridSpan="2">
                  <a:txBody>
                    <a:bodyPr/>
                    <a:lstStyle/>
                    <a:p>
                      <a:pPr marL="0" marR="0" indent="0" algn="ctr" fontAlgn="base" latinLnBrk="0">
                        <a:lnSpc>
                          <a:spcPct val="200000"/>
                        </a:lnSpc>
                        <a:spcBef>
                          <a:spcPts val="0"/>
                        </a:spcBef>
                        <a:spcAft>
                          <a:spcPts val="0"/>
                        </a:spcAft>
                      </a:pPr>
                      <a:r>
                        <a:rPr lang="ko-KR" altLang="en-US" sz="1800" kern="0" spc="0">
                          <a:solidFill>
                            <a:srgbClr val="000000"/>
                          </a:solidFill>
                          <a:effectLst/>
                          <a:latin typeface="HY신명조" panose="02030600000101010101" pitchFamily="18" charset="-127"/>
                          <a:ea typeface="HY신명조" panose="02030600000101010101" pitchFamily="18" charset="-127"/>
                        </a:rPr>
                        <a:t>신경증</a:t>
                      </a:r>
                      <a:endParaRPr lang="ko-KR" alt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2385" cap="flat" cmpd="thinThick" algn="ctr">
                      <a:solidFill>
                        <a:srgbClr val="000000"/>
                      </a:solidFill>
                      <a:prstDash val="solid"/>
                      <a:round/>
                      <a:headEnd type="none" w="med" len="med"/>
                      <a:tailEnd type="none" w="med" len="med"/>
                    </a:lnR>
                    <a:lnT w="32385" cap="flat" cmpd="thinThick"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tr>
              <a:tr h="1111069">
                <a:tc>
                  <a:txBody>
                    <a:bodyPr/>
                    <a:lstStyle/>
                    <a:p>
                      <a:pPr marL="0" marR="0" indent="0" algn="ctr" fontAlgn="base" latinLnBrk="0">
                        <a:lnSpc>
                          <a:spcPct val="200000"/>
                        </a:lnSpc>
                        <a:spcBef>
                          <a:spcPts val="0"/>
                        </a:spcBef>
                        <a:spcAft>
                          <a:spcPts val="0"/>
                        </a:spcAft>
                      </a:pPr>
                      <a:r>
                        <a:rPr lang="ko-KR" altLang="en-US" sz="1800" kern="0" spc="0">
                          <a:solidFill>
                            <a:srgbClr val="000000"/>
                          </a:solidFill>
                          <a:effectLst/>
                          <a:latin typeface="HY신명조" panose="02030600000101010101" pitchFamily="18" charset="-127"/>
                          <a:ea typeface="HY신명조" panose="02030600000101010101" pitchFamily="18" charset="-127"/>
                        </a:rPr>
                        <a:t>평균값</a:t>
                      </a:r>
                      <a:r>
                        <a:rPr lang="en-US" altLang="ko-KR" sz="1800" kern="0" spc="0">
                          <a:solidFill>
                            <a:srgbClr val="000000"/>
                          </a:solidFill>
                          <a:effectLst/>
                          <a:latin typeface="HY신명조" panose="02030600000101010101" pitchFamily="18" charset="-127"/>
                          <a:ea typeface="HY신명조" panose="02030600000101010101" pitchFamily="18" charset="-127"/>
                        </a:rPr>
                        <a:t>(</a:t>
                      </a:r>
                      <a:r>
                        <a:rPr lang="ko-KR" altLang="en-US" sz="1800" kern="0" spc="0">
                          <a:solidFill>
                            <a:srgbClr val="000000"/>
                          </a:solidFill>
                          <a:effectLst/>
                          <a:latin typeface="HY신명조" panose="02030600000101010101" pitchFamily="18" charset="-127"/>
                          <a:ea typeface="HY신명조" panose="02030600000101010101" pitchFamily="18" charset="-127"/>
                        </a:rPr>
                        <a:t>전</a:t>
                      </a:r>
                      <a:r>
                        <a:rPr lang="en-US" altLang="ko-KR" sz="1800" kern="0" spc="0">
                          <a:solidFill>
                            <a:srgbClr val="000000"/>
                          </a:solidFill>
                          <a:effectLst/>
                          <a:latin typeface="HY신명조" panose="02030600000101010101" pitchFamily="18" charset="-127"/>
                          <a:ea typeface="HY신명조" panose="02030600000101010101" pitchFamily="18" charset="-127"/>
                        </a:rPr>
                        <a:t>/</a:t>
                      </a:r>
                      <a:r>
                        <a:rPr lang="ko-KR" altLang="en-US" sz="1800" kern="0" spc="0">
                          <a:solidFill>
                            <a:srgbClr val="000000"/>
                          </a:solidFill>
                          <a:effectLst/>
                          <a:latin typeface="HY신명조" panose="02030600000101010101" pitchFamily="18" charset="-127"/>
                          <a:ea typeface="HY신명조" panose="02030600000101010101" pitchFamily="18" charset="-127"/>
                        </a:rPr>
                        <a:t>후</a:t>
                      </a:r>
                      <a:r>
                        <a:rPr lang="en-US" altLang="ko-KR" sz="1800" kern="0" spc="0">
                          <a:solidFill>
                            <a:srgbClr val="000000"/>
                          </a:solidFill>
                          <a:effectLst/>
                          <a:latin typeface="HY신명조" panose="02030600000101010101" pitchFamily="18" charset="-127"/>
                          <a:ea typeface="HY신명조" panose="02030600000101010101" pitchFamily="18" charset="-127"/>
                        </a:rPr>
                        <a:t>)</a:t>
                      </a:r>
                      <a:endParaRPr lang="ko-KR" altLang="en-US" sz="1800" kern="0" spc="0">
                        <a:solidFill>
                          <a:srgbClr val="000000"/>
                        </a:solidFill>
                        <a:effectLst/>
                        <a:latin typeface="함초롬바탕" panose="02030604000101010101" pitchFamily="18" charset="-127"/>
                      </a:endParaRPr>
                    </a:p>
                  </a:txBody>
                  <a:tcPr marL="64770" marR="64770" marT="17907" marB="17907" anchor="ctr">
                    <a:lnL w="32385" cap="flat" cmpd="thinThick" algn="ctr">
                      <a:solidFill>
                        <a:srgbClr val="000000"/>
                      </a:solidFill>
                      <a:prstDash val="solid"/>
                      <a:round/>
                      <a:headEnd type="none" w="med" len="med"/>
                      <a:tailEnd type="none" w="med" len="med"/>
                    </a:lnL>
                    <a:lnR w="32385"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dirty="0">
                          <a:solidFill>
                            <a:srgbClr val="000000"/>
                          </a:solidFill>
                          <a:effectLst/>
                          <a:latin typeface="HY신명조" panose="02030600000101010101" pitchFamily="18" charset="-127"/>
                          <a:ea typeface="HY신명조" panose="02030600000101010101" pitchFamily="18" charset="-127"/>
                        </a:rPr>
                        <a:t>62.2</a:t>
                      </a:r>
                      <a:endParaRPr lang="en-US" sz="1800" kern="0" spc="0" dirty="0">
                        <a:solidFill>
                          <a:srgbClr val="000000"/>
                        </a:solidFill>
                        <a:effectLst/>
                        <a:latin typeface="함초롬바탕" panose="02030604000101010101" pitchFamily="18" charset="-127"/>
                      </a:endParaRPr>
                    </a:p>
                  </a:txBody>
                  <a:tcPr marL="64770" marR="64770" marT="17907" marB="17907" anchor="ctr">
                    <a:lnL w="32385"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dirty="0">
                          <a:solidFill>
                            <a:srgbClr val="000000"/>
                          </a:solidFill>
                          <a:effectLst/>
                          <a:latin typeface="HY신명조" panose="02030600000101010101" pitchFamily="18" charset="-127"/>
                          <a:ea typeface="HY신명조" panose="02030600000101010101" pitchFamily="18" charset="-127"/>
                        </a:rPr>
                        <a:t>65.7</a:t>
                      </a:r>
                      <a:endParaRPr lang="en-US" sz="1800" kern="0" spc="0" dirty="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a:solidFill>
                            <a:srgbClr val="000000"/>
                          </a:solidFill>
                          <a:effectLst/>
                          <a:latin typeface="HY신명조" panose="02030600000101010101" pitchFamily="18" charset="-127"/>
                          <a:ea typeface="HY신명조" panose="02030600000101010101" pitchFamily="18" charset="-127"/>
                        </a:rPr>
                        <a:t>52.9</a:t>
                      </a:r>
                      <a:endParaRPr 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a:solidFill>
                            <a:srgbClr val="000000"/>
                          </a:solidFill>
                          <a:effectLst/>
                          <a:latin typeface="HY신명조" panose="02030600000101010101" pitchFamily="18" charset="-127"/>
                          <a:ea typeface="HY신명조" panose="02030600000101010101" pitchFamily="18" charset="-127"/>
                        </a:rPr>
                        <a:t>54.8</a:t>
                      </a:r>
                      <a:endParaRPr 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a:solidFill>
                            <a:srgbClr val="000000"/>
                          </a:solidFill>
                          <a:effectLst/>
                          <a:latin typeface="HY신명조" panose="02030600000101010101" pitchFamily="18" charset="-127"/>
                          <a:ea typeface="HY신명조" panose="02030600000101010101" pitchFamily="18" charset="-127"/>
                        </a:rPr>
                        <a:t>50.9</a:t>
                      </a:r>
                      <a:endParaRPr 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a:solidFill>
                            <a:srgbClr val="000000"/>
                          </a:solidFill>
                          <a:effectLst/>
                          <a:latin typeface="HY신명조" panose="02030600000101010101" pitchFamily="18" charset="-127"/>
                          <a:ea typeface="HY신명조" panose="02030600000101010101" pitchFamily="18" charset="-127"/>
                        </a:rPr>
                        <a:t>51.9</a:t>
                      </a:r>
                      <a:endParaRPr 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a:solidFill>
                            <a:srgbClr val="000000"/>
                          </a:solidFill>
                          <a:effectLst/>
                          <a:latin typeface="HY신명조" panose="02030600000101010101" pitchFamily="18" charset="-127"/>
                          <a:ea typeface="HY신명조" panose="02030600000101010101" pitchFamily="18" charset="-127"/>
                        </a:rPr>
                        <a:t>54.0</a:t>
                      </a:r>
                      <a:endParaRPr 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a:solidFill>
                            <a:srgbClr val="000000"/>
                          </a:solidFill>
                          <a:effectLst/>
                          <a:latin typeface="HY신명조" panose="02030600000101010101" pitchFamily="18" charset="-127"/>
                          <a:ea typeface="HY신명조" panose="02030600000101010101" pitchFamily="18" charset="-127"/>
                        </a:rPr>
                        <a:t>55.3</a:t>
                      </a:r>
                      <a:endParaRPr 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a:solidFill>
                            <a:srgbClr val="000000"/>
                          </a:solidFill>
                          <a:effectLst/>
                          <a:latin typeface="HY신명조" panose="02030600000101010101" pitchFamily="18" charset="-127"/>
                          <a:ea typeface="HY신명조" panose="02030600000101010101" pitchFamily="18" charset="-127"/>
                        </a:rPr>
                        <a:t>52.4</a:t>
                      </a:r>
                      <a:endParaRPr 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a:solidFill>
                            <a:srgbClr val="000000"/>
                          </a:solidFill>
                          <a:effectLst/>
                          <a:latin typeface="HY신명조" panose="02030600000101010101" pitchFamily="18" charset="-127"/>
                          <a:ea typeface="HY신명조" panose="02030600000101010101" pitchFamily="18" charset="-127"/>
                        </a:rPr>
                        <a:t>53.0</a:t>
                      </a:r>
                      <a:endParaRPr 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a:solidFill>
                            <a:srgbClr val="000000"/>
                          </a:solidFill>
                          <a:effectLst/>
                          <a:latin typeface="HY신명조" panose="02030600000101010101" pitchFamily="18" charset="-127"/>
                          <a:ea typeface="HY신명조" panose="02030600000101010101" pitchFamily="18" charset="-127"/>
                        </a:rPr>
                        <a:t>47.6</a:t>
                      </a:r>
                      <a:endParaRPr 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a:solidFill>
                            <a:srgbClr val="000000"/>
                          </a:solidFill>
                          <a:effectLst/>
                          <a:latin typeface="HY신명조" panose="02030600000101010101" pitchFamily="18" charset="-127"/>
                          <a:ea typeface="HY신명조" panose="02030600000101010101" pitchFamily="18" charset="-127"/>
                        </a:rPr>
                        <a:t>44.2</a:t>
                      </a:r>
                      <a:endParaRPr 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2385" cap="flat" cmpd="thinThick"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1111069">
                <a:tc>
                  <a:txBody>
                    <a:bodyPr/>
                    <a:lstStyle/>
                    <a:p>
                      <a:pPr marL="0" marR="0" indent="0" algn="ctr" fontAlgn="base" latinLnBrk="0">
                        <a:lnSpc>
                          <a:spcPct val="200000"/>
                        </a:lnSpc>
                        <a:spcBef>
                          <a:spcPts val="0"/>
                        </a:spcBef>
                        <a:spcAft>
                          <a:spcPts val="0"/>
                        </a:spcAft>
                      </a:pPr>
                      <a:r>
                        <a:rPr lang="ko-KR" altLang="en-US" sz="1800" kern="0" spc="0">
                          <a:solidFill>
                            <a:srgbClr val="000000"/>
                          </a:solidFill>
                          <a:effectLst/>
                          <a:latin typeface="HY신명조" panose="02030600000101010101" pitchFamily="18" charset="-127"/>
                          <a:ea typeface="HY신명조" panose="02030600000101010101" pitchFamily="18" charset="-127"/>
                        </a:rPr>
                        <a:t>실험전후</a:t>
                      </a:r>
                      <a:endParaRPr lang="ko-KR" altLang="en-US" sz="1800" kern="0" spc="0">
                        <a:solidFill>
                          <a:srgbClr val="000000"/>
                        </a:solidFill>
                        <a:effectLst/>
                        <a:latin typeface="함초롬바탕" panose="02030604000101010101" pitchFamily="18" charset="-127"/>
                      </a:endParaRPr>
                    </a:p>
                    <a:p>
                      <a:pPr marL="0" marR="0" indent="0" algn="ctr" fontAlgn="base" latinLnBrk="0">
                        <a:lnSpc>
                          <a:spcPct val="200000"/>
                        </a:lnSpc>
                        <a:spcBef>
                          <a:spcPts val="0"/>
                        </a:spcBef>
                        <a:spcAft>
                          <a:spcPts val="0"/>
                        </a:spcAft>
                      </a:pPr>
                      <a:r>
                        <a:rPr lang="ko-KR" altLang="en-US" sz="1800" kern="0" spc="0">
                          <a:solidFill>
                            <a:srgbClr val="000000"/>
                          </a:solidFill>
                          <a:effectLst/>
                          <a:latin typeface="HY신명조" panose="02030600000101010101" pitchFamily="18" charset="-127"/>
                          <a:ea typeface="HY신명조" panose="02030600000101010101" pitchFamily="18" charset="-127"/>
                        </a:rPr>
                        <a:t>차이</a:t>
                      </a:r>
                      <a:endParaRPr lang="ko-KR" altLang="en-US" sz="1800" kern="0" spc="0">
                        <a:solidFill>
                          <a:srgbClr val="000000"/>
                        </a:solidFill>
                        <a:effectLst/>
                        <a:latin typeface="함초롬바탕" panose="02030604000101010101" pitchFamily="18" charset="-127"/>
                      </a:endParaRPr>
                    </a:p>
                  </a:txBody>
                  <a:tcPr marL="64770" marR="64770" marT="17907" marB="17907" anchor="ctr">
                    <a:lnL w="32385" cap="flat" cmpd="thinThick" algn="ctr">
                      <a:solidFill>
                        <a:srgbClr val="000000"/>
                      </a:solidFill>
                      <a:prstDash val="solid"/>
                      <a:round/>
                      <a:headEnd type="none" w="med" len="med"/>
                      <a:tailEnd type="none" w="med" len="med"/>
                    </a:lnL>
                    <a:lnR w="32385"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gridSpan="2">
                  <a:txBody>
                    <a:bodyPr/>
                    <a:lstStyle/>
                    <a:p>
                      <a:pPr marL="0" marR="0" indent="0" algn="ctr" fontAlgn="base" latinLnBrk="0">
                        <a:lnSpc>
                          <a:spcPct val="200000"/>
                        </a:lnSpc>
                        <a:spcBef>
                          <a:spcPts val="0"/>
                        </a:spcBef>
                        <a:spcAft>
                          <a:spcPts val="0"/>
                        </a:spcAft>
                      </a:pPr>
                      <a:r>
                        <a:rPr lang="en-US" sz="1800" kern="0" spc="0">
                          <a:solidFill>
                            <a:srgbClr val="000000"/>
                          </a:solidFill>
                          <a:effectLst/>
                          <a:latin typeface="HY신명조" panose="02030600000101010101" pitchFamily="18" charset="-127"/>
                          <a:ea typeface="HY신명조" panose="02030600000101010101" pitchFamily="18" charset="-127"/>
                        </a:rPr>
                        <a:t>3.52</a:t>
                      </a:r>
                      <a:endParaRPr lang="en-US" sz="1800" kern="0" spc="0">
                        <a:solidFill>
                          <a:srgbClr val="000000"/>
                        </a:solidFill>
                        <a:effectLst/>
                        <a:latin typeface="함초롬바탕" panose="02030604000101010101" pitchFamily="18" charset="-127"/>
                      </a:endParaRPr>
                    </a:p>
                  </a:txBody>
                  <a:tcPr marL="64770" marR="64770" marT="17907" marB="17907" anchor="ctr">
                    <a:lnL w="32385"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tc gridSpan="2">
                  <a:txBody>
                    <a:bodyPr/>
                    <a:lstStyle/>
                    <a:p>
                      <a:pPr marL="0" marR="0" indent="0" algn="ctr" fontAlgn="base" latinLnBrk="0">
                        <a:lnSpc>
                          <a:spcPct val="200000"/>
                        </a:lnSpc>
                        <a:spcBef>
                          <a:spcPts val="0"/>
                        </a:spcBef>
                        <a:spcAft>
                          <a:spcPts val="0"/>
                        </a:spcAft>
                      </a:pPr>
                      <a:r>
                        <a:rPr lang="en-US" sz="1800" kern="0" spc="0" dirty="0">
                          <a:solidFill>
                            <a:srgbClr val="000000"/>
                          </a:solidFill>
                          <a:effectLst/>
                          <a:latin typeface="HY신명조" panose="02030600000101010101" pitchFamily="18" charset="-127"/>
                          <a:ea typeface="HY신명조" panose="02030600000101010101" pitchFamily="18" charset="-127"/>
                        </a:rPr>
                        <a:t>1.88</a:t>
                      </a:r>
                      <a:endParaRPr lang="en-US" sz="1800" kern="0" spc="0" dirty="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tc gridSpan="2">
                  <a:txBody>
                    <a:bodyPr/>
                    <a:lstStyle/>
                    <a:p>
                      <a:pPr marL="0" marR="0" indent="0" algn="ctr" fontAlgn="base" latinLnBrk="0">
                        <a:lnSpc>
                          <a:spcPct val="200000"/>
                        </a:lnSpc>
                        <a:spcBef>
                          <a:spcPts val="0"/>
                        </a:spcBef>
                        <a:spcAft>
                          <a:spcPts val="0"/>
                        </a:spcAft>
                      </a:pPr>
                      <a:r>
                        <a:rPr lang="en-US" sz="1800" kern="0" spc="0" dirty="0">
                          <a:solidFill>
                            <a:srgbClr val="000000"/>
                          </a:solidFill>
                          <a:effectLst/>
                          <a:latin typeface="HY신명조" panose="02030600000101010101" pitchFamily="18" charset="-127"/>
                          <a:ea typeface="HY신명조" panose="02030600000101010101" pitchFamily="18" charset="-127"/>
                        </a:rPr>
                        <a:t>0.96</a:t>
                      </a:r>
                      <a:endParaRPr lang="en-US" sz="1800" kern="0" spc="0" dirty="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tc gridSpan="2">
                  <a:txBody>
                    <a:bodyPr/>
                    <a:lstStyle/>
                    <a:p>
                      <a:pPr marL="0" marR="0" indent="0" algn="ctr" fontAlgn="base" latinLnBrk="0">
                        <a:lnSpc>
                          <a:spcPct val="200000"/>
                        </a:lnSpc>
                        <a:spcBef>
                          <a:spcPts val="0"/>
                        </a:spcBef>
                        <a:spcAft>
                          <a:spcPts val="0"/>
                        </a:spcAft>
                      </a:pPr>
                      <a:r>
                        <a:rPr lang="en-US" sz="1800" kern="0" spc="0">
                          <a:solidFill>
                            <a:srgbClr val="000000"/>
                          </a:solidFill>
                          <a:effectLst/>
                          <a:latin typeface="HY신명조" panose="02030600000101010101" pitchFamily="18" charset="-127"/>
                          <a:ea typeface="HY신명조" panose="02030600000101010101" pitchFamily="18" charset="-127"/>
                        </a:rPr>
                        <a:t>1.28</a:t>
                      </a:r>
                      <a:endParaRPr 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tc gridSpan="2">
                  <a:txBody>
                    <a:bodyPr/>
                    <a:lstStyle/>
                    <a:p>
                      <a:pPr marL="0" marR="0" indent="0" algn="ctr" fontAlgn="base" latinLnBrk="0">
                        <a:lnSpc>
                          <a:spcPct val="200000"/>
                        </a:lnSpc>
                        <a:spcBef>
                          <a:spcPts val="0"/>
                        </a:spcBef>
                        <a:spcAft>
                          <a:spcPts val="0"/>
                        </a:spcAft>
                      </a:pPr>
                      <a:r>
                        <a:rPr lang="en-US" sz="1800" kern="0" spc="0">
                          <a:solidFill>
                            <a:srgbClr val="000000"/>
                          </a:solidFill>
                          <a:effectLst/>
                          <a:latin typeface="HY신명조" panose="02030600000101010101" pitchFamily="18" charset="-127"/>
                          <a:ea typeface="HY신명조" panose="02030600000101010101" pitchFamily="18" charset="-127"/>
                        </a:rPr>
                        <a:t>0.60</a:t>
                      </a:r>
                      <a:endParaRPr 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tc gridSpan="2">
                  <a:txBody>
                    <a:bodyPr/>
                    <a:lstStyle/>
                    <a:p>
                      <a:pPr marL="0" marR="0" indent="0" algn="ctr" fontAlgn="base" latinLnBrk="0">
                        <a:lnSpc>
                          <a:spcPct val="200000"/>
                        </a:lnSpc>
                        <a:spcBef>
                          <a:spcPts val="0"/>
                        </a:spcBef>
                        <a:spcAft>
                          <a:spcPts val="0"/>
                        </a:spcAft>
                      </a:pPr>
                      <a:r>
                        <a:rPr lang="en-US" sz="1800" kern="0" spc="0">
                          <a:solidFill>
                            <a:srgbClr val="000000"/>
                          </a:solidFill>
                          <a:effectLst/>
                          <a:latin typeface="HY신명조" panose="02030600000101010101" pitchFamily="18" charset="-127"/>
                          <a:ea typeface="HY신명조" panose="02030600000101010101" pitchFamily="18" charset="-127"/>
                        </a:rPr>
                        <a:t>-3.48</a:t>
                      </a:r>
                      <a:endParaRPr 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2385" cap="flat" cmpd="thinThick"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tr>
              <a:tr h="583700">
                <a:tc>
                  <a:txBody>
                    <a:bodyPr/>
                    <a:lstStyle/>
                    <a:p>
                      <a:pPr marL="0" marR="0" indent="0" algn="ctr" fontAlgn="base" latinLnBrk="0">
                        <a:lnSpc>
                          <a:spcPct val="200000"/>
                        </a:lnSpc>
                        <a:spcBef>
                          <a:spcPts val="0"/>
                        </a:spcBef>
                        <a:spcAft>
                          <a:spcPts val="0"/>
                        </a:spcAft>
                      </a:pPr>
                      <a:r>
                        <a:rPr lang="ko-KR" altLang="en-US" sz="1800" kern="0" spc="0">
                          <a:solidFill>
                            <a:srgbClr val="000000"/>
                          </a:solidFill>
                          <a:effectLst/>
                          <a:latin typeface="HY신명조" panose="02030600000101010101" pitchFamily="18" charset="-127"/>
                          <a:ea typeface="HY신명조" panose="02030600000101010101" pitchFamily="18" charset="-127"/>
                        </a:rPr>
                        <a:t>비고</a:t>
                      </a:r>
                      <a:endParaRPr lang="ko-KR" altLang="en-US" sz="1800" kern="0" spc="0">
                        <a:solidFill>
                          <a:srgbClr val="000000"/>
                        </a:solidFill>
                        <a:effectLst/>
                        <a:latin typeface="함초롬바탕" panose="02030604000101010101" pitchFamily="18" charset="-127"/>
                      </a:endParaRPr>
                    </a:p>
                  </a:txBody>
                  <a:tcPr marL="64770" marR="64770" marT="17907" marB="17907" anchor="ctr">
                    <a:lnL w="32385" cap="flat" cmpd="thinThick" algn="ctr">
                      <a:solidFill>
                        <a:srgbClr val="000000"/>
                      </a:solidFill>
                      <a:prstDash val="solid"/>
                      <a:round/>
                      <a:headEnd type="none" w="med" len="med"/>
                      <a:tailEnd type="none" w="med" len="med"/>
                    </a:lnL>
                    <a:lnR w="32385"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2385" cap="flat" cmpd="thinThick" algn="ctr">
                      <a:solidFill>
                        <a:srgbClr val="000000"/>
                      </a:solidFill>
                      <a:prstDash val="solid"/>
                      <a:round/>
                      <a:headEnd type="none" w="med" len="med"/>
                      <a:tailEnd type="none" w="med" len="med"/>
                    </a:lnB>
                  </a:tcPr>
                </a:tc>
                <a:tc gridSpan="12">
                  <a:txBody>
                    <a:bodyPr/>
                    <a:lstStyle/>
                    <a:p>
                      <a:pPr marL="0" marR="0" indent="0" algn="ctr" fontAlgn="base" latinLnBrk="0">
                        <a:lnSpc>
                          <a:spcPct val="200000"/>
                        </a:lnSpc>
                        <a:spcBef>
                          <a:spcPts val="0"/>
                        </a:spcBef>
                        <a:spcAft>
                          <a:spcPts val="0"/>
                        </a:spcAft>
                      </a:pPr>
                      <a:r>
                        <a:rPr lang="en-US" altLang="ko-KR" sz="1800" kern="0" spc="0" dirty="0">
                          <a:solidFill>
                            <a:srgbClr val="000000"/>
                          </a:solidFill>
                          <a:effectLst/>
                          <a:latin typeface="HY신명조" panose="02030600000101010101" pitchFamily="18" charset="-127"/>
                          <a:ea typeface="HY신명조" panose="02030600000101010101" pitchFamily="18" charset="-127"/>
                        </a:rPr>
                        <a:t>(-)</a:t>
                      </a:r>
                      <a:r>
                        <a:rPr lang="ko-KR" altLang="en-US" sz="1800" kern="0" spc="0" dirty="0">
                          <a:solidFill>
                            <a:srgbClr val="000000"/>
                          </a:solidFill>
                          <a:effectLst/>
                          <a:latin typeface="HY신명조" panose="02030600000101010101" pitchFamily="18" charset="-127"/>
                          <a:ea typeface="HY신명조" panose="02030600000101010101" pitchFamily="18" charset="-127"/>
                        </a:rPr>
                        <a:t>긍정적</a:t>
                      </a:r>
                      <a:endParaRPr lang="ko-KR" altLang="en-US" sz="1800" kern="0" spc="0" dirty="0">
                        <a:solidFill>
                          <a:srgbClr val="000000"/>
                        </a:solidFill>
                        <a:effectLst/>
                        <a:latin typeface="함초롬바탕" panose="02030604000101010101" pitchFamily="18" charset="-127"/>
                      </a:endParaRPr>
                    </a:p>
                  </a:txBody>
                  <a:tcPr marL="64770" marR="64770" marT="17907" marB="17907" anchor="ctr">
                    <a:lnL w="32385" cap="flat" cmpd="sng" algn="ctr">
                      <a:solidFill>
                        <a:srgbClr val="000000"/>
                      </a:solidFill>
                      <a:prstDash val="solid"/>
                      <a:round/>
                      <a:headEnd type="none" w="med" len="med"/>
                      <a:tailEnd type="none" w="med" len="med"/>
                    </a:lnL>
                    <a:lnR w="32385" cap="flat" cmpd="thinThick"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2385" cap="flat" cmpd="thinThick" algn="ctr">
                      <a:solidFill>
                        <a:srgbClr val="000000"/>
                      </a:solidFill>
                      <a:prstDash val="solid"/>
                      <a:round/>
                      <a:headEnd type="none" w="med" len="med"/>
                      <a:tailEnd type="none" w="med" len="med"/>
                    </a:lnB>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r>
            </a:tbl>
          </a:graphicData>
        </a:graphic>
      </p:graphicFrame>
    </p:spTree>
    <p:extLst>
      <p:ext uri="{BB962C8B-B14F-4D97-AF65-F5344CB8AC3E}">
        <p14:creationId xmlns:p14="http://schemas.microsoft.com/office/powerpoint/2010/main" val="851672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smtClean="0"/>
              <a:t>인터뷰</a:t>
            </a:r>
            <a:endParaRPr lang="ko-KR" altLang="en-US" dirty="0"/>
          </a:p>
        </p:txBody>
      </p:sp>
      <p:sp>
        <p:nvSpPr>
          <p:cNvPr id="3" name="내용 개체 틀 2"/>
          <p:cNvSpPr>
            <a:spLocks noGrp="1"/>
          </p:cNvSpPr>
          <p:nvPr>
            <p:ph idx="1"/>
          </p:nvPr>
        </p:nvSpPr>
        <p:spPr/>
        <p:txBody>
          <a:bodyPr>
            <a:normAutofit lnSpcReduction="10000"/>
          </a:bodyPr>
          <a:lstStyle/>
          <a:p>
            <a:r>
              <a:rPr lang="ko-KR" altLang="en-US" dirty="0"/>
              <a:t>채식은 만병통치약이다</a:t>
            </a:r>
            <a:r>
              <a:rPr lang="en-US" altLang="ko-KR" dirty="0"/>
              <a:t>. </a:t>
            </a:r>
            <a:r>
              <a:rPr lang="ko-KR" altLang="en-US" dirty="0"/>
              <a:t>여드름이 난 피부를 깨끗하게 해주고 배변활동을 활발하게 하고 꾸준히 체중이 줄어들고 생리통이 줄어들며 음식물쓰레기도 줄여준다</a:t>
            </a:r>
            <a:r>
              <a:rPr lang="en-US" altLang="ko-KR" dirty="0"/>
              <a:t>. </a:t>
            </a:r>
            <a:r>
              <a:rPr lang="ko-KR" altLang="en-US" dirty="0"/>
              <a:t>그냥 하는 말이 아니다</a:t>
            </a:r>
            <a:r>
              <a:rPr lang="en-US" altLang="ko-KR" dirty="0"/>
              <a:t>. </a:t>
            </a:r>
            <a:r>
              <a:rPr lang="ko-KR" altLang="en-US" dirty="0"/>
              <a:t>모두 우리 현미채식을 하면서 느낀 변화의 결과다</a:t>
            </a:r>
            <a:r>
              <a:rPr lang="en-US" altLang="ko-KR" dirty="0"/>
              <a:t>. </a:t>
            </a:r>
            <a:r>
              <a:rPr lang="ko-KR" altLang="en-US" dirty="0"/>
              <a:t>특히 내가 현미채식을 하면서 가장 좋다고 느낀 두 가지는 따로 있다</a:t>
            </a:r>
            <a:r>
              <a:rPr lang="en-US" altLang="ko-KR" dirty="0"/>
              <a:t>. </a:t>
            </a:r>
            <a:r>
              <a:rPr lang="ko-KR" altLang="en-US" dirty="0"/>
              <a:t>첫 번째는 아무리 먹어도 살이 찌지 않고 적당히 먹게 된다는 것이다</a:t>
            </a:r>
            <a:r>
              <a:rPr lang="en-US" altLang="ko-KR" dirty="0"/>
              <a:t>. </a:t>
            </a:r>
            <a:r>
              <a:rPr lang="ko-KR" altLang="en-US" dirty="0"/>
              <a:t>한번은 학교에서 급식을 하는데 너무 맛있어서 과식을 했는데도 살이 빠져있었다</a:t>
            </a:r>
            <a:r>
              <a:rPr lang="en-US" altLang="ko-KR" dirty="0"/>
              <a:t>. </a:t>
            </a:r>
            <a:r>
              <a:rPr lang="ko-KR" altLang="en-US" dirty="0"/>
              <a:t>물론 체중이 줄어서 좋긴 했지만 내 몸에 불필요한 지방이 많았나 하는 생각에 조금은 슬펐다</a:t>
            </a:r>
            <a:r>
              <a:rPr lang="en-US" altLang="ko-KR" dirty="0"/>
              <a:t>. </a:t>
            </a:r>
            <a:r>
              <a:rPr lang="ko-KR" altLang="en-US" dirty="0"/>
              <a:t>두 번째는 속이 편하다는 것이다</a:t>
            </a:r>
            <a:r>
              <a:rPr lang="en-US" altLang="ko-KR" dirty="0"/>
              <a:t>. </a:t>
            </a:r>
            <a:r>
              <a:rPr lang="ko-KR" altLang="en-US" dirty="0"/>
              <a:t>육식을 할 때는 밥을 먹고 나면 속이 더부룩해서 활동하기도</a:t>
            </a:r>
            <a:r>
              <a:rPr lang="en-US" altLang="ko-KR" dirty="0"/>
              <a:t>, </a:t>
            </a:r>
            <a:r>
              <a:rPr lang="ko-KR" altLang="en-US" dirty="0"/>
              <a:t>쉴 때에도 불편했는데 채식을 한 뒤로는 몸이 가볍고 속이 편하다</a:t>
            </a:r>
            <a:r>
              <a:rPr lang="en-US" altLang="ko-KR" dirty="0"/>
              <a:t>.”</a:t>
            </a:r>
            <a:endParaRPr lang="ko-KR" altLang="en-US" dirty="0"/>
          </a:p>
          <a:p>
            <a:endParaRPr lang="ko-KR" altLang="en-US" dirty="0"/>
          </a:p>
        </p:txBody>
      </p:sp>
    </p:spTree>
    <p:extLst>
      <p:ext uri="{BB962C8B-B14F-4D97-AF65-F5344CB8AC3E}">
        <p14:creationId xmlns:p14="http://schemas.microsoft.com/office/powerpoint/2010/main" val="3912343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65496" y="1893675"/>
            <a:ext cx="10515600" cy="1325563"/>
          </a:xfrm>
        </p:spPr>
        <p:txBody>
          <a:bodyPr>
            <a:normAutofit/>
          </a:bodyPr>
          <a:lstStyle/>
          <a:p>
            <a:pPr algn="ctr"/>
            <a:r>
              <a:rPr lang="ko-KR" altLang="en-US" sz="5400" dirty="0" smtClean="0">
                <a:latin typeface="HY헤드라인M" panose="02030600000101010101" pitchFamily="18" charset="-127"/>
                <a:ea typeface="HY헤드라인M" panose="02030600000101010101" pitchFamily="18" charset="-127"/>
              </a:rPr>
              <a:t>건강한 지역은 어떻게 가능한가</a:t>
            </a:r>
            <a:endParaRPr lang="ko-KR" altLang="en-US" sz="5400" dirty="0">
              <a:latin typeface="HY헤드라인M" panose="02030600000101010101" pitchFamily="18" charset="-127"/>
              <a:ea typeface="HY헤드라인M" panose="02030600000101010101" pitchFamily="18" charset="-127"/>
            </a:endParaRPr>
          </a:p>
        </p:txBody>
      </p:sp>
    </p:spTree>
    <p:extLst>
      <p:ext uri="{BB962C8B-B14F-4D97-AF65-F5344CB8AC3E}">
        <p14:creationId xmlns:p14="http://schemas.microsoft.com/office/powerpoint/2010/main" val="14126672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z="4000" dirty="0"/>
              <a:t>2009</a:t>
            </a:r>
            <a:r>
              <a:rPr lang="ko-KR" altLang="en-US" sz="4000" dirty="0"/>
              <a:t>년 출생자의 기대수명과 </a:t>
            </a:r>
            <a:r>
              <a:rPr lang="ko-KR" altLang="en-US" sz="4000" dirty="0" smtClean="0"/>
              <a:t>건강기대수명</a:t>
            </a:r>
            <a:endParaRPr lang="ko-KR" altLang="en-US" sz="4000" dirty="0"/>
          </a:p>
        </p:txBody>
      </p:sp>
      <p:graphicFrame>
        <p:nvGraphicFramePr>
          <p:cNvPr id="4" name="내용 개체 틀 3"/>
          <p:cNvGraphicFramePr>
            <a:graphicFrameLocks noGrp="1"/>
          </p:cNvGraphicFramePr>
          <p:nvPr>
            <p:ph idx="1"/>
            <p:extLst>
              <p:ext uri="{D42A27DB-BD31-4B8C-83A1-F6EECF244321}">
                <p14:modId xmlns:p14="http://schemas.microsoft.com/office/powerpoint/2010/main" val="997505385"/>
              </p:ext>
            </p:extLst>
          </p:nvPr>
        </p:nvGraphicFramePr>
        <p:xfrm>
          <a:off x="1419367" y="2033517"/>
          <a:ext cx="9239534" cy="3998792"/>
        </p:xfrm>
        <a:graphic>
          <a:graphicData uri="http://schemas.openxmlformats.org/drawingml/2006/table">
            <a:tbl>
              <a:tblPr/>
              <a:tblGrid>
                <a:gridCol w="1568562"/>
                <a:gridCol w="1632050"/>
                <a:gridCol w="2139948"/>
                <a:gridCol w="1949487"/>
                <a:gridCol w="1949487"/>
              </a:tblGrid>
              <a:tr h="1001699">
                <a:tc>
                  <a:txBody>
                    <a:bodyPr/>
                    <a:lstStyle/>
                    <a:p>
                      <a:pPr marL="0" marR="0" indent="0" algn="ctr" fontAlgn="base" latinLnBrk="0">
                        <a:lnSpc>
                          <a:spcPct val="160000"/>
                        </a:lnSpc>
                        <a:spcBef>
                          <a:spcPts val="0"/>
                        </a:spcBef>
                        <a:spcAft>
                          <a:spcPts val="0"/>
                        </a:spcAft>
                      </a:pPr>
                      <a:r>
                        <a:rPr lang="ko-KR" altLang="en-US" sz="1800" kern="0" spc="0" dirty="0">
                          <a:solidFill>
                            <a:srgbClr val="000000"/>
                          </a:solidFill>
                          <a:effectLst/>
                          <a:latin typeface="HY신명조" panose="02030600000101010101" pitchFamily="18" charset="-127"/>
                          <a:ea typeface="HY신명조" panose="02030600000101010101" pitchFamily="18" charset="-127"/>
                        </a:rPr>
                        <a:t>구분</a:t>
                      </a:r>
                      <a:endParaRPr lang="ko-KR" altLang="en-US" sz="1800" kern="0" spc="0" dirty="0">
                        <a:solidFill>
                          <a:srgbClr val="000000"/>
                        </a:solidFill>
                        <a:effectLst/>
                        <a:latin typeface="함초롬바탕" panose="02030604000101010101" pitchFamily="18" charset="-127"/>
                      </a:endParaRPr>
                    </a:p>
                  </a:txBody>
                  <a:tcPr marL="64770" marR="64770" marT="17907" marB="17907" anchor="ctr">
                    <a:lnL w="25146" cap="flat" cmpd="dbl"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800" kern="0" spc="0" dirty="0">
                          <a:solidFill>
                            <a:srgbClr val="000000"/>
                          </a:solidFill>
                          <a:effectLst/>
                          <a:latin typeface="HY신명조" panose="02030600000101010101" pitchFamily="18" charset="-127"/>
                          <a:ea typeface="HY신명조" panose="02030600000101010101" pitchFamily="18" charset="-127"/>
                        </a:rPr>
                        <a:t>기대수명</a:t>
                      </a:r>
                      <a:r>
                        <a:rPr lang="en-US" altLang="ko-KR" sz="1800" kern="0" spc="0" dirty="0">
                          <a:solidFill>
                            <a:srgbClr val="000000"/>
                          </a:solidFill>
                          <a:effectLst/>
                          <a:latin typeface="HY신명조" panose="02030600000101010101" pitchFamily="18" charset="-127"/>
                          <a:ea typeface="HY신명조" panose="02030600000101010101" pitchFamily="18" charset="-127"/>
                        </a:rPr>
                        <a:t>(</a:t>
                      </a:r>
                      <a:r>
                        <a:rPr lang="en-US" sz="1800" kern="0" spc="0" dirty="0">
                          <a:solidFill>
                            <a:srgbClr val="000000"/>
                          </a:solidFill>
                          <a:effectLst/>
                          <a:latin typeface="HY신명조" panose="02030600000101010101" pitchFamily="18" charset="-127"/>
                          <a:ea typeface="HY신명조" panose="02030600000101010101" pitchFamily="18" charset="-127"/>
                        </a:rPr>
                        <a:t>a)</a:t>
                      </a:r>
                      <a:endParaRPr lang="en-US" sz="1800" kern="0" spc="0" dirty="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800" kern="0" spc="0">
                          <a:solidFill>
                            <a:srgbClr val="000000"/>
                          </a:solidFill>
                          <a:effectLst/>
                          <a:latin typeface="HY신명조" panose="02030600000101010101" pitchFamily="18" charset="-127"/>
                          <a:ea typeface="HY신명조" panose="02030600000101010101" pitchFamily="18" charset="-127"/>
                        </a:rPr>
                        <a:t>건강기대수명</a:t>
                      </a:r>
                      <a:r>
                        <a:rPr lang="en-US" altLang="ko-KR" sz="1800" kern="0" spc="0">
                          <a:solidFill>
                            <a:srgbClr val="000000"/>
                          </a:solidFill>
                          <a:effectLst/>
                          <a:latin typeface="HY신명조" panose="02030600000101010101" pitchFamily="18" charset="-127"/>
                          <a:ea typeface="HY신명조" panose="02030600000101010101" pitchFamily="18" charset="-127"/>
                        </a:rPr>
                        <a:t>(b)</a:t>
                      </a:r>
                      <a:endParaRPr lang="ko-KR" alt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altLang="ko-KR" sz="1800" kern="0" spc="0">
                          <a:solidFill>
                            <a:srgbClr val="000000"/>
                          </a:solidFill>
                          <a:effectLst/>
                          <a:latin typeface="HY신명조" panose="02030600000101010101" pitchFamily="18" charset="-127"/>
                          <a:ea typeface="HY신명조" panose="02030600000101010101" pitchFamily="18" charset="-127"/>
                        </a:rPr>
                        <a:t>a</a:t>
                      </a:r>
                      <a:r>
                        <a:rPr lang="ko-KR" altLang="en-US" sz="1800" kern="0" spc="0">
                          <a:solidFill>
                            <a:srgbClr val="000000"/>
                          </a:solidFill>
                          <a:effectLst/>
                          <a:latin typeface="HY신명조" panose="02030600000101010101" pitchFamily="18" charset="-127"/>
                          <a:ea typeface="HY신명조" panose="02030600000101010101" pitchFamily="18" charset="-127"/>
                        </a:rPr>
                        <a:t>와 </a:t>
                      </a:r>
                      <a:r>
                        <a:rPr lang="en-US" altLang="ko-KR" sz="1800" kern="0" spc="0">
                          <a:solidFill>
                            <a:srgbClr val="000000"/>
                          </a:solidFill>
                          <a:effectLst/>
                          <a:latin typeface="HY신명조" panose="02030600000101010101" pitchFamily="18" charset="-127"/>
                          <a:ea typeface="HY신명조" panose="02030600000101010101" pitchFamily="18" charset="-127"/>
                        </a:rPr>
                        <a:t>b</a:t>
                      </a:r>
                      <a:r>
                        <a:rPr lang="ko-KR" altLang="en-US" sz="1800" kern="0" spc="0">
                          <a:solidFill>
                            <a:srgbClr val="000000"/>
                          </a:solidFill>
                          <a:effectLst/>
                          <a:latin typeface="HY신명조" panose="02030600000101010101" pitchFamily="18" charset="-127"/>
                          <a:ea typeface="HY신명조" panose="02030600000101010101" pitchFamily="18" charset="-127"/>
                        </a:rPr>
                        <a:t>의 차이</a:t>
                      </a:r>
                      <a:r>
                        <a:rPr lang="en-US" altLang="ko-KR" sz="1800" kern="0" spc="0">
                          <a:solidFill>
                            <a:srgbClr val="000000"/>
                          </a:solidFill>
                          <a:effectLst/>
                          <a:latin typeface="HY신명조" panose="02030600000101010101" pitchFamily="18" charset="-127"/>
                          <a:ea typeface="HY신명조" panose="02030600000101010101" pitchFamily="18" charset="-127"/>
                        </a:rPr>
                        <a:t>(</a:t>
                      </a:r>
                      <a:r>
                        <a:rPr lang="ko-KR" altLang="en-US" sz="1800" kern="0" spc="0">
                          <a:solidFill>
                            <a:srgbClr val="000000"/>
                          </a:solidFill>
                          <a:effectLst/>
                          <a:latin typeface="HY신명조" panose="02030600000101010101" pitchFamily="18" charset="-127"/>
                          <a:ea typeface="HY신명조" panose="02030600000101010101" pitchFamily="18" charset="-127"/>
                        </a:rPr>
                        <a:t>년</a:t>
                      </a:r>
                      <a:r>
                        <a:rPr lang="en-US" altLang="ko-KR" sz="1800" kern="0" spc="0">
                          <a:solidFill>
                            <a:srgbClr val="000000"/>
                          </a:solidFill>
                          <a:effectLst/>
                          <a:latin typeface="HY신명조" panose="02030600000101010101" pitchFamily="18" charset="-127"/>
                          <a:ea typeface="HY신명조" panose="02030600000101010101" pitchFamily="18" charset="-127"/>
                        </a:rPr>
                        <a:t>)</a:t>
                      </a:r>
                      <a:endParaRPr lang="ko-KR" alt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altLang="ko-KR" sz="1800" kern="0" spc="0">
                          <a:solidFill>
                            <a:srgbClr val="000000"/>
                          </a:solidFill>
                          <a:effectLst/>
                          <a:latin typeface="HY신명조" panose="02030600000101010101" pitchFamily="18" charset="-127"/>
                          <a:ea typeface="HY신명조" panose="02030600000101010101" pitchFamily="18" charset="-127"/>
                        </a:rPr>
                        <a:t>a</a:t>
                      </a:r>
                      <a:r>
                        <a:rPr lang="ko-KR" altLang="en-US" sz="1800" kern="0" spc="0">
                          <a:solidFill>
                            <a:srgbClr val="000000"/>
                          </a:solidFill>
                          <a:effectLst/>
                          <a:latin typeface="HY신명조" panose="02030600000101010101" pitchFamily="18" charset="-127"/>
                          <a:ea typeface="HY신명조" panose="02030600000101010101" pitchFamily="18" charset="-127"/>
                        </a:rPr>
                        <a:t>와 </a:t>
                      </a:r>
                      <a:r>
                        <a:rPr lang="en-US" altLang="ko-KR" sz="1800" kern="0" spc="0">
                          <a:solidFill>
                            <a:srgbClr val="000000"/>
                          </a:solidFill>
                          <a:effectLst/>
                          <a:latin typeface="HY신명조" panose="02030600000101010101" pitchFamily="18" charset="-127"/>
                          <a:ea typeface="HY신명조" panose="02030600000101010101" pitchFamily="18" charset="-127"/>
                        </a:rPr>
                        <a:t>b</a:t>
                      </a:r>
                      <a:r>
                        <a:rPr lang="ko-KR" altLang="en-US" sz="1800" kern="0" spc="0">
                          <a:solidFill>
                            <a:srgbClr val="000000"/>
                          </a:solidFill>
                          <a:effectLst/>
                          <a:latin typeface="HY신명조" panose="02030600000101010101" pitchFamily="18" charset="-127"/>
                          <a:ea typeface="HY신명조" panose="02030600000101010101" pitchFamily="18" charset="-127"/>
                        </a:rPr>
                        <a:t>의 차이</a:t>
                      </a:r>
                      <a:r>
                        <a:rPr lang="en-US" altLang="ko-KR" sz="1800" kern="0" spc="0">
                          <a:solidFill>
                            <a:srgbClr val="000000"/>
                          </a:solidFill>
                          <a:effectLst/>
                          <a:latin typeface="HY신명조" panose="02030600000101010101" pitchFamily="18" charset="-127"/>
                          <a:ea typeface="HY신명조" panose="02030600000101010101" pitchFamily="18" charset="-127"/>
                        </a:rPr>
                        <a:t>(%)</a:t>
                      </a:r>
                      <a:endParaRPr lang="ko-KR" alt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25146" cap="flat" cmpd="dbl"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684694">
                <a:tc>
                  <a:txBody>
                    <a:bodyPr/>
                    <a:lstStyle/>
                    <a:p>
                      <a:pPr marL="0" marR="0" indent="0" algn="ctr" fontAlgn="base" latinLnBrk="0">
                        <a:lnSpc>
                          <a:spcPct val="200000"/>
                        </a:lnSpc>
                        <a:spcBef>
                          <a:spcPts val="0"/>
                        </a:spcBef>
                        <a:spcAft>
                          <a:spcPts val="0"/>
                        </a:spcAft>
                      </a:pPr>
                      <a:r>
                        <a:rPr lang="ko-KR" altLang="en-US" sz="1800" kern="0" spc="0">
                          <a:solidFill>
                            <a:srgbClr val="000000"/>
                          </a:solidFill>
                          <a:effectLst/>
                          <a:latin typeface="HY신명조" panose="02030600000101010101" pitchFamily="18" charset="-127"/>
                          <a:ea typeface="HY신명조" panose="02030600000101010101" pitchFamily="18" charset="-127"/>
                        </a:rPr>
                        <a:t>남</a:t>
                      </a:r>
                      <a:r>
                        <a:rPr lang="en-US" altLang="ko-KR" sz="1800" kern="0" spc="0">
                          <a:solidFill>
                            <a:srgbClr val="000000"/>
                          </a:solidFill>
                          <a:effectLst/>
                          <a:latin typeface="HY신명조" panose="02030600000101010101" pitchFamily="18" charset="-127"/>
                          <a:ea typeface="HY신명조" panose="02030600000101010101" pitchFamily="18" charset="-127"/>
                        </a:rPr>
                        <a:t>(</a:t>
                      </a:r>
                      <a:r>
                        <a:rPr lang="en-US" sz="1800" kern="0" spc="0">
                          <a:solidFill>
                            <a:srgbClr val="000000"/>
                          </a:solidFill>
                          <a:effectLst/>
                          <a:latin typeface="HY신명조" panose="02030600000101010101" pitchFamily="18" charset="-127"/>
                          <a:ea typeface="HY신명조" panose="02030600000101010101" pitchFamily="18" charset="-127"/>
                        </a:rPr>
                        <a:t>M)</a:t>
                      </a:r>
                      <a:endParaRPr lang="en-US" sz="1800" kern="0" spc="0">
                        <a:solidFill>
                          <a:srgbClr val="000000"/>
                        </a:solidFill>
                        <a:effectLst/>
                        <a:latin typeface="함초롬바탕" panose="02030604000101010101" pitchFamily="18" charset="-127"/>
                      </a:endParaRPr>
                    </a:p>
                  </a:txBody>
                  <a:tcPr marL="64770" marR="64770" marT="17907" marB="17907" anchor="ctr">
                    <a:lnL w="25146" cap="flat" cmpd="dbl"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dirty="0">
                          <a:solidFill>
                            <a:srgbClr val="000000"/>
                          </a:solidFill>
                          <a:effectLst/>
                          <a:latin typeface="HY신명조" panose="02030600000101010101" pitchFamily="18" charset="-127"/>
                          <a:ea typeface="HY신명조" panose="02030600000101010101" pitchFamily="18" charset="-127"/>
                        </a:rPr>
                        <a:t>76.80</a:t>
                      </a:r>
                      <a:endParaRPr lang="en-US" sz="1800" kern="0" spc="0" dirty="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dirty="0">
                          <a:solidFill>
                            <a:srgbClr val="000000"/>
                          </a:solidFill>
                          <a:effectLst/>
                          <a:latin typeface="HY신명조" panose="02030600000101010101" pitchFamily="18" charset="-127"/>
                          <a:ea typeface="HY신명조" panose="02030600000101010101" pitchFamily="18" charset="-127"/>
                        </a:rPr>
                        <a:t>71.38</a:t>
                      </a:r>
                      <a:endParaRPr lang="en-US" sz="1800" kern="0" spc="0" dirty="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a:solidFill>
                            <a:srgbClr val="000000"/>
                          </a:solidFill>
                          <a:effectLst/>
                          <a:latin typeface="HY신명조" panose="02030600000101010101" pitchFamily="18" charset="-127"/>
                          <a:ea typeface="HY신명조" panose="02030600000101010101" pitchFamily="18" charset="-127"/>
                        </a:rPr>
                        <a:t>5.42</a:t>
                      </a:r>
                      <a:endParaRPr 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a:solidFill>
                            <a:srgbClr val="000000"/>
                          </a:solidFill>
                          <a:effectLst/>
                          <a:latin typeface="HY신명조" panose="02030600000101010101" pitchFamily="18" charset="-127"/>
                          <a:ea typeface="HY신명조" panose="02030600000101010101" pitchFamily="18" charset="-127"/>
                        </a:rPr>
                        <a:t>7.06</a:t>
                      </a:r>
                      <a:endParaRPr 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25146" cap="flat" cmpd="dbl"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684694">
                <a:tc>
                  <a:txBody>
                    <a:bodyPr/>
                    <a:lstStyle/>
                    <a:p>
                      <a:pPr marL="0" marR="0" indent="0" algn="ctr" fontAlgn="base" latinLnBrk="0">
                        <a:lnSpc>
                          <a:spcPct val="200000"/>
                        </a:lnSpc>
                        <a:spcBef>
                          <a:spcPts val="0"/>
                        </a:spcBef>
                        <a:spcAft>
                          <a:spcPts val="0"/>
                        </a:spcAft>
                      </a:pPr>
                      <a:r>
                        <a:rPr lang="ko-KR" altLang="en-US" sz="1800" kern="0" spc="0">
                          <a:solidFill>
                            <a:srgbClr val="000000"/>
                          </a:solidFill>
                          <a:effectLst/>
                          <a:latin typeface="HY신명조" panose="02030600000101010101" pitchFamily="18" charset="-127"/>
                          <a:ea typeface="HY신명조" panose="02030600000101010101" pitchFamily="18" charset="-127"/>
                        </a:rPr>
                        <a:t>여</a:t>
                      </a:r>
                      <a:r>
                        <a:rPr lang="en-US" altLang="ko-KR" sz="1800" kern="0" spc="0">
                          <a:solidFill>
                            <a:srgbClr val="000000"/>
                          </a:solidFill>
                          <a:effectLst/>
                          <a:latin typeface="HY신명조" panose="02030600000101010101" pitchFamily="18" charset="-127"/>
                          <a:ea typeface="HY신명조" panose="02030600000101010101" pitchFamily="18" charset="-127"/>
                        </a:rPr>
                        <a:t>(</a:t>
                      </a:r>
                      <a:r>
                        <a:rPr lang="en-US" sz="1800" kern="0" spc="0">
                          <a:solidFill>
                            <a:srgbClr val="000000"/>
                          </a:solidFill>
                          <a:effectLst/>
                          <a:latin typeface="HY신명조" panose="02030600000101010101" pitchFamily="18" charset="-127"/>
                          <a:ea typeface="HY신명조" panose="02030600000101010101" pitchFamily="18" charset="-127"/>
                        </a:rPr>
                        <a:t>F)</a:t>
                      </a:r>
                      <a:endParaRPr lang="en-US" sz="1800" kern="0" spc="0">
                        <a:solidFill>
                          <a:srgbClr val="000000"/>
                        </a:solidFill>
                        <a:effectLst/>
                        <a:latin typeface="함초롬바탕" panose="02030604000101010101" pitchFamily="18" charset="-127"/>
                      </a:endParaRPr>
                    </a:p>
                  </a:txBody>
                  <a:tcPr marL="64770" marR="64770" marT="17907" marB="17907" anchor="ctr">
                    <a:lnL w="25146" cap="flat" cmpd="dbl"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a:solidFill>
                            <a:srgbClr val="000000"/>
                          </a:solidFill>
                          <a:effectLst/>
                          <a:latin typeface="HY신명조" panose="02030600000101010101" pitchFamily="18" charset="-127"/>
                          <a:ea typeface="HY신명조" panose="02030600000101010101" pitchFamily="18" charset="-127"/>
                        </a:rPr>
                        <a:t>82.92</a:t>
                      </a:r>
                      <a:endParaRPr 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dirty="0">
                          <a:solidFill>
                            <a:srgbClr val="000000"/>
                          </a:solidFill>
                          <a:effectLst/>
                          <a:latin typeface="HY신명조" panose="02030600000101010101" pitchFamily="18" charset="-127"/>
                          <a:ea typeface="HY신명조" panose="02030600000101010101" pitchFamily="18" charset="-127"/>
                        </a:rPr>
                        <a:t>73.37</a:t>
                      </a:r>
                      <a:endParaRPr lang="en-US" sz="1800" kern="0" spc="0" dirty="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dirty="0">
                          <a:solidFill>
                            <a:srgbClr val="000000"/>
                          </a:solidFill>
                          <a:effectLst/>
                          <a:latin typeface="HY신명조" panose="02030600000101010101" pitchFamily="18" charset="-127"/>
                          <a:ea typeface="HY신명조" panose="02030600000101010101" pitchFamily="18" charset="-127"/>
                        </a:rPr>
                        <a:t>9.55</a:t>
                      </a:r>
                      <a:endParaRPr lang="en-US" sz="1800" kern="0" spc="0" dirty="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a:solidFill>
                            <a:srgbClr val="000000"/>
                          </a:solidFill>
                          <a:effectLst/>
                          <a:latin typeface="HY신명조" panose="02030600000101010101" pitchFamily="18" charset="-127"/>
                          <a:ea typeface="HY신명조" panose="02030600000101010101" pitchFamily="18" charset="-127"/>
                        </a:rPr>
                        <a:t>11.52</a:t>
                      </a:r>
                      <a:endParaRPr 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25146" cap="flat" cmpd="dbl"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943011">
                <a:tc>
                  <a:txBody>
                    <a:bodyPr/>
                    <a:lstStyle/>
                    <a:p>
                      <a:pPr marL="0" marR="0" indent="0" algn="ctr" fontAlgn="base" latinLnBrk="0">
                        <a:lnSpc>
                          <a:spcPct val="150000"/>
                        </a:lnSpc>
                        <a:spcBef>
                          <a:spcPts val="0"/>
                        </a:spcBef>
                        <a:spcAft>
                          <a:spcPts val="0"/>
                        </a:spcAft>
                      </a:pPr>
                      <a:r>
                        <a:rPr lang="en-US" altLang="ko-KR" sz="1800" kern="0" spc="0">
                          <a:solidFill>
                            <a:srgbClr val="000000"/>
                          </a:solidFill>
                          <a:effectLst/>
                          <a:latin typeface="HY신명조" panose="02030600000101010101" pitchFamily="18" charset="-127"/>
                          <a:ea typeface="HY신명조" panose="02030600000101010101" pitchFamily="18" charset="-127"/>
                        </a:rPr>
                        <a:t>M</a:t>
                      </a:r>
                      <a:r>
                        <a:rPr lang="ko-KR" altLang="en-US" sz="1800" kern="0" spc="0">
                          <a:solidFill>
                            <a:srgbClr val="000000"/>
                          </a:solidFill>
                          <a:effectLst/>
                          <a:latin typeface="HY신명조" panose="02030600000101010101" pitchFamily="18" charset="-127"/>
                          <a:ea typeface="HY신명조" panose="02030600000101010101" pitchFamily="18" charset="-127"/>
                        </a:rPr>
                        <a:t>과 </a:t>
                      </a:r>
                      <a:r>
                        <a:rPr lang="en-US" altLang="ko-KR" sz="1800" kern="0" spc="0">
                          <a:solidFill>
                            <a:srgbClr val="000000"/>
                          </a:solidFill>
                          <a:effectLst/>
                          <a:latin typeface="HY신명조" panose="02030600000101010101" pitchFamily="18" charset="-127"/>
                          <a:ea typeface="HY신명조" panose="02030600000101010101" pitchFamily="18" charset="-127"/>
                        </a:rPr>
                        <a:t>F</a:t>
                      </a:r>
                      <a:r>
                        <a:rPr lang="ko-KR" altLang="en-US" sz="1800" kern="0" spc="0">
                          <a:solidFill>
                            <a:srgbClr val="000000"/>
                          </a:solidFill>
                          <a:effectLst/>
                          <a:latin typeface="HY신명조" panose="02030600000101010101" pitchFamily="18" charset="-127"/>
                          <a:ea typeface="HY신명조" panose="02030600000101010101" pitchFamily="18" charset="-127"/>
                        </a:rPr>
                        <a:t>의 차이</a:t>
                      </a:r>
                      <a:endParaRPr lang="ko-KR" altLang="en-US" sz="1800" kern="0" spc="0">
                        <a:solidFill>
                          <a:srgbClr val="000000"/>
                        </a:solidFill>
                        <a:effectLst/>
                        <a:latin typeface="함초롬바탕" panose="02030604000101010101" pitchFamily="18" charset="-127"/>
                      </a:endParaRPr>
                    </a:p>
                  </a:txBody>
                  <a:tcPr marL="64770" marR="64770" marT="17907" marB="17907" anchor="ctr">
                    <a:lnL w="25146" cap="flat" cmpd="dbl"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a:solidFill>
                            <a:srgbClr val="000000"/>
                          </a:solidFill>
                          <a:effectLst/>
                          <a:latin typeface="HY신명조" panose="02030600000101010101" pitchFamily="18" charset="-127"/>
                          <a:ea typeface="HY신명조" panose="02030600000101010101" pitchFamily="18" charset="-127"/>
                        </a:rPr>
                        <a:t>6.12</a:t>
                      </a:r>
                      <a:endParaRPr 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a:solidFill>
                            <a:srgbClr val="000000"/>
                          </a:solidFill>
                          <a:effectLst/>
                          <a:latin typeface="HY신명조" panose="02030600000101010101" pitchFamily="18" charset="-127"/>
                          <a:ea typeface="HY신명조" panose="02030600000101010101" pitchFamily="18" charset="-127"/>
                        </a:rPr>
                        <a:t>1.99</a:t>
                      </a:r>
                      <a:endParaRPr 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dirty="0">
                          <a:solidFill>
                            <a:srgbClr val="000000"/>
                          </a:solidFill>
                          <a:effectLst/>
                          <a:latin typeface="HY신명조" panose="02030600000101010101" pitchFamily="18" charset="-127"/>
                          <a:ea typeface="HY신명조" panose="02030600000101010101" pitchFamily="18" charset="-127"/>
                        </a:rPr>
                        <a:t>-</a:t>
                      </a:r>
                      <a:endParaRPr lang="en-US" sz="1800" kern="0" spc="0" dirty="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a:solidFill>
                            <a:srgbClr val="000000"/>
                          </a:solidFill>
                          <a:effectLst/>
                          <a:latin typeface="HY신명조" panose="02030600000101010101" pitchFamily="18" charset="-127"/>
                          <a:ea typeface="HY신명조" panose="02030600000101010101" pitchFamily="18" charset="-127"/>
                        </a:rPr>
                        <a:t>-</a:t>
                      </a:r>
                      <a:endParaRPr 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25146" cap="flat" cmpd="dbl"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684694">
                <a:tc>
                  <a:txBody>
                    <a:bodyPr/>
                    <a:lstStyle/>
                    <a:p>
                      <a:pPr marL="0" marR="0" indent="0" algn="ctr" fontAlgn="base" latinLnBrk="0">
                        <a:lnSpc>
                          <a:spcPct val="200000"/>
                        </a:lnSpc>
                        <a:spcBef>
                          <a:spcPts val="0"/>
                        </a:spcBef>
                        <a:spcAft>
                          <a:spcPts val="0"/>
                        </a:spcAft>
                      </a:pPr>
                      <a:r>
                        <a:rPr lang="ko-KR" altLang="en-US" sz="1800" kern="0" spc="0">
                          <a:solidFill>
                            <a:srgbClr val="000000"/>
                          </a:solidFill>
                          <a:effectLst/>
                          <a:latin typeface="HY신명조" panose="02030600000101010101" pitchFamily="18" charset="-127"/>
                          <a:ea typeface="HY신명조" panose="02030600000101010101" pitchFamily="18" charset="-127"/>
                        </a:rPr>
                        <a:t>계</a:t>
                      </a:r>
                      <a:endParaRPr lang="ko-KR" altLang="en-US" sz="1800" kern="0" spc="0">
                        <a:solidFill>
                          <a:srgbClr val="000000"/>
                        </a:solidFill>
                        <a:effectLst/>
                        <a:latin typeface="함초롬바탕" panose="02030604000101010101" pitchFamily="18" charset="-127"/>
                      </a:endParaRPr>
                    </a:p>
                  </a:txBody>
                  <a:tcPr marL="64770" marR="64770" marT="17907" marB="17907" anchor="ctr">
                    <a:lnL w="25146" cap="flat" cmpd="dbl"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a:solidFill>
                            <a:srgbClr val="000000"/>
                          </a:solidFill>
                          <a:effectLst/>
                          <a:latin typeface="HY신명조" panose="02030600000101010101" pitchFamily="18" charset="-127"/>
                          <a:ea typeface="HY신명조" panose="02030600000101010101" pitchFamily="18" charset="-127"/>
                        </a:rPr>
                        <a:t>80.67</a:t>
                      </a:r>
                      <a:endParaRPr 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a:solidFill>
                            <a:srgbClr val="000000"/>
                          </a:solidFill>
                          <a:effectLst/>
                          <a:latin typeface="HY신명조" panose="02030600000101010101" pitchFamily="18" charset="-127"/>
                          <a:ea typeface="HY신명조" panose="02030600000101010101" pitchFamily="18" charset="-127"/>
                        </a:rPr>
                        <a:t>72.63</a:t>
                      </a:r>
                      <a:endParaRPr lang="en-US" sz="1800" kern="0" spc="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dirty="0">
                          <a:solidFill>
                            <a:srgbClr val="000000"/>
                          </a:solidFill>
                          <a:effectLst/>
                          <a:latin typeface="HY신명조" panose="02030600000101010101" pitchFamily="18" charset="-127"/>
                          <a:ea typeface="HY신명조" panose="02030600000101010101" pitchFamily="18" charset="-127"/>
                        </a:rPr>
                        <a:t>8.04</a:t>
                      </a:r>
                      <a:endParaRPr lang="en-US" sz="1800" kern="0" spc="0" dirty="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200000"/>
                        </a:lnSpc>
                        <a:spcBef>
                          <a:spcPts val="0"/>
                        </a:spcBef>
                        <a:spcAft>
                          <a:spcPts val="0"/>
                        </a:spcAft>
                      </a:pPr>
                      <a:r>
                        <a:rPr lang="en-US" sz="1800" kern="0" spc="0" dirty="0">
                          <a:solidFill>
                            <a:srgbClr val="000000"/>
                          </a:solidFill>
                          <a:effectLst/>
                          <a:latin typeface="HY신명조" panose="02030600000101010101" pitchFamily="18" charset="-127"/>
                          <a:ea typeface="HY신명조" panose="02030600000101010101" pitchFamily="18" charset="-127"/>
                        </a:rPr>
                        <a:t>9.96</a:t>
                      </a:r>
                      <a:endParaRPr lang="en-US" sz="1800" kern="0" spc="0" dirty="0">
                        <a:solidFill>
                          <a:srgbClr val="000000"/>
                        </a:solidFill>
                        <a:effectLst/>
                        <a:latin typeface="함초롬바탕" panose="02030604000101010101" pitchFamily="18" charset="-127"/>
                      </a:endParaRPr>
                    </a:p>
                  </a:txBody>
                  <a:tcPr marL="64770" marR="64770" marT="17907" marB="17907" anchor="ctr">
                    <a:lnL w="3556" cap="flat" cmpd="sng" algn="ctr">
                      <a:solidFill>
                        <a:srgbClr val="000000"/>
                      </a:solidFill>
                      <a:prstDash val="solid"/>
                      <a:round/>
                      <a:headEnd type="none" w="med" len="med"/>
                      <a:tailEnd type="none" w="med" len="med"/>
                    </a:lnL>
                    <a:lnR w="25146" cap="flat" cmpd="dbl"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768768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graphicFrame>
        <p:nvGraphicFramePr>
          <p:cNvPr id="4" name="내용 개체 틀 3"/>
          <p:cNvGraphicFramePr>
            <a:graphicFrameLocks noGrp="1"/>
          </p:cNvGraphicFramePr>
          <p:nvPr>
            <p:ph idx="1"/>
            <p:extLst>
              <p:ext uri="{D42A27DB-BD31-4B8C-83A1-F6EECF244321}">
                <p14:modId xmlns:p14="http://schemas.microsoft.com/office/powerpoint/2010/main" val="1310753972"/>
              </p:ext>
            </p:extLst>
          </p:nvPr>
        </p:nvGraphicFramePr>
        <p:xfrm>
          <a:off x="3059375" y="-3372"/>
          <a:ext cx="5443179" cy="7003620"/>
        </p:xfrm>
        <a:graphic>
          <a:graphicData uri="http://schemas.openxmlformats.org/drawingml/2006/table">
            <a:tbl>
              <a:tblPr/>
              <a:tblGrid>
                <a:gridCol w="1269650"/>
                <a:gridCol w="1269650"/>
                <a:gridCol w="1269650"/>
                <a:gridCol w="1634229"/>
              </a:tblGrid>
              <a:tr h="367160">
                <a:tc>
                  <a:txBody>
                    <a:bodyPr/>
                    <a:lstStyle/>
                    <a:p>
                      <a:pPr marL="0" marR="0" indent="127000" algn="ctr" fontAlgn="base" latinLnBrk="0">
                        <a:lnSpc>
                          <a:spcPct val="200000"/>
                        </a:lnSpc>
                        <a:spcBef>
                          <a:spcPts val="0"/>
                        </a:spcBef>
                        <a:spcAft>
                          <a:spcPts val="0"/>
                        </a:spcAft>
                      </a:pPr>
                      <a:endParaRPr lang="ko-KR" altLang="en-US" sz="1200" kern="0" spc="0" dirty="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1995</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2005</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2015</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367160">
                <a:tc>
                  <a:txBody>
                    <a:bodyPr/>
                    <a:lstStyle/>
                    <a:p>
                      <a:pPr marL="0" marR="0" indent="127000" algn="ctr" fontAlgn="base" latinLnBrk="0">
                        <a:lnSpc>
                          <a:spcPct val="200000"/>
                        </a:lnSpc>
                        <a:spcBef>
                          <a:spcPts val="0"/>
                        </a:spcBef>
                        <a:spcAft>
                          <a:spcPts val="0"/>
                        </a:spcAft>
                      </a:pPr>
                      <a:r>
                        <a:rPr lang="ko-KR" altLang="en-US" sz="1200" kern="0" spc="0" dirty="0">
                          <a:solidFill>
                            <a:srgbClr val="000000"/>
                          </a:solidFill>
                          <a:effectLst/>
                          <a:latin typeface="HY신명조" panose="02030600000101010101" pitchFamily="18" charset="-127"/>
                          <a:ea typeface="HY신명조" panose="02030600000101010101" pitchFamily="18" charset="-127"/>
                        </a:rPr>
                        <a:t>서울특별시</a:t>
                      </a:r>
                      <a:endParaRPr lang="ko-KR" altLang="en-US" sz="1200" kern="0" spc="0" dirty="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4.9</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5.3</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7.7</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367160">
                <a:tc>
                  <a:txBody>
                    <a:bodyPr/>
                    <a:lstStyle/>
                    <a:p>
                      <a:pPr marL="0" marR="0" indent="127000" algn="ctr" fontAlgn="base" latinLnBrk="0">
                        <a:lnSpc>
                          <a:spcPct val="200000"/>
                        </a:lnSpc>
                        <a:spcBef>
                          <a:spcPts val="0"/>
                        </a:spcBef>
                        <a:spcAft>
                          <a:spcPts val="0"/>
                        </a:spcAft>
                      </a:pPr>
                      <a:r>
                        <a:rPr lang="ko-KR" altLang="en-US" sz="1200" kern="0" spc="0">
                          <a:solidFill>
                            <a:srgbClr val="000000"/>
                          </a:solidFill>
                          <a:effectLst/>
                          <a:latin typeface="HY신명조" panose="02030600000101010101" pitchFamily="18" charset="-127"/>
                          <a:ea typeface="HY신명조" panose="02030600000101010101" pitchFamily="18" charset="-127"/>
                        </a:rPr>
                        <a:t>부산광역시</a:t>
                      </a:r>
                      <a:endParaRPr lang="ko-KR" alt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dirty="0">
                          <a:solidFill>
                            <a:srgbClr val="000000"/>
                          </a:solidFill>
                          <a:effectLst/>
                          <a:latin typeface="HY신명조" panose="02030600000101010101" pitchFamily="18" charset="-127"/>
                          <a:ea typeface="HY신명조" panose="02030600000101010101" pitchFamily="18" charset="-127"/>
                        </a:rPr>
                        <a:t>4.1</a:t>
                      </a:r>
                      <a:endParaRPr lang="en-US" sz="1200" kern="0" spc="0" dirty="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4.2</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6.9</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367160">
                <a:tc>
                  <a:txBody>
                    <a:bodyPr/>
                    <a:lstStyle/>
                    <a:p>
                      <a:pPr marL="0" marR="0" indent="127000" algn="ctr" fontAlgn="base" latinLnBrk="0">
                        <a:lnSpc>
                          <a:spcPct val="200000"/>
                        </a:lnSpc>
                        <a:spcBef>
                          <a:spcPts val="0"/>
                        </a:spcBef>
                        <a:spcAft>
                          <a:spcPts val="0"/>
                        </a:spcAft>
                      </a:pPr>
                      <a:r>
                        <a:rPr lang="ko-KR" altLang="en-US" sz="1200" kern="0" spc="0">
                          <a:solidFill>
                            <a:srgbClr val="000000"/>
                          </a:solidFill>
                          <a:effectLst/>
                          <a:latin typeface="HY신명조" panose="02030600000101010101" pitchFamily="18" charset="-127"/>
                          <a:ea typeface="HY신명조" panose="02030600000101010101" pitchFamily="18" charset="-127"/>
                        </a:rPr>
                        <a:t>인천광역시</a:t>
                      </a:r>
                      <a:endParaRPr lang="ko-KR" alt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4.3</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5.2</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8.5</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367160">
                <a:tc>
                  <a:txBody>
                    <a:bodyPr/>
                    <a:lstStyle/>
                    <a:p>
                      <a:pPr marL="0" marR="0" indent="127000" algn="ctr" fontAlgn="base" latinLnBrk="0">
                        <a:lnSpc>
                          <a:spcPct val="200000"/>
                        </a:lnSpc>
                        <a:spcBef>
                          <a:spcPts val="0"/>
                        </a:spcBef>
                        <a:spcAft>
                          <a:spcPts val="0"/>
                        </a:spcAft>
                      </a:pPr>
                      <a:r>
                        <a:rPr lang="ko-KR" altLang="en-US" sz="1200" kern="0" spc="0">
                          <a:solidFill>
                            <a:srgbClr val="000000"/>
                          </a:solidFill>
                          <a:effectLst/>
                          <a:latin typeface="HY신명조" panose="02030600000101010101" pitchFamily="18" charset="-127"/>
                          <a:ea typeface="HY신명조" panose="02030600000101010101" pitchFamily="18" charset="-127"/>
                        </a:rPr>
                        <a:t>대구광역시</a:t>
                      </a:r>
                      <a:endParaRPr lang="ko-KR" alt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dirty="0">
                          <a:solidFill>
                            <a:srgbClr val="000000"/>
                          </a:solidFill>
                          <a:effectLst/>
                          <a:latin typeface="HY신명조" panose="02030600000101010101" pitchFamily="18" charset="-127"/>
                          <a:ea typeface="HY신명조" panose="02030600000101010101" pitchFamily="18" charset="-127"/>
                        </a:rPr>
                        <a:t>4.4</a:t>
                      </a:r>
                      <a:endParaRPr lang="en-US" sz="1200" kern="0" spc="0" dirty="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4.4</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7.0</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367160">
                <a:tc>
                  <a:txBody>
                    <a:bodyPr/>
                    <a:lstStyle/>
                    <a:p>
                      <a:pPr marL="0" marR="0" indent="127000" algn="ctr" fontAlgn="base" latinLnBrk="0">
                        <a:lnSpc>
                          <a:spcPct val="200000"/>
                        </a:lnSpc>
                        <a:spcBef>
                          <a:spcPts val="0"/>
                        </a:spcBef>
                        <a:spcAft>
                          <a:spcPts val="0"/>
                        </a:spcAft>
                      </a:pPr>
                      <a:r>
                        <a:rPr lang="ko-KR" altLang="en-US" sz="1200" kern="0" spc="0">
                          <a:solidFill>
                            <a:srgbClr val="000000"/>
                          </a:solidFill>
                          <a:effectLst/>
                          <a:latin typeface="HY신명조" panose="02030600000101010101" pitchFamily="18" charset="-127"/>
                          <a:ea typeface="HY신명조" panose="02030600000101010101" pitchFamily="18" charset="-127"/>
                        </a:rPr>
                        <a:t>대전광역시</a:t>
                      </a:r>
                      <a:endParaRPr lang="ko-KR" alt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dirty="0">
                          <a:solidFill>
                            <a:srgbClr val="000000"/>
                          </a:solidFill>
                          <a:effectLst/>
                          <a:latin typeface="HY신명조" panose="02030600000101010101" pitchFamily="18" charset="-127"/>
                          <a:ea typeface="HY신명조" panose="02030600000101010101" pitchFamily="18" charset="-127"/>
                        </a:rPr>
                        <a:t>4.9</a:t>
                      </a:r>
                      <a:endParaRPr lang="en-US" sz="1200" kern="0" spc="0" dirty="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5.4</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8.0</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367160">
                <a:tc>
                  <a:txBody>
                    <a:bodyPr/>
                    <a:lstStyle/>
                    <a:p>
                      <a:pPr marL="0" marR="0" indent="127000" algn="ctr" fontAlgn="base" latinLnBrk="0">
                        <a:lnSpc>
                          <a:spcPct val="200000"/>
                        </a:lnSpc>
                        <a:spcBef>
                          <a:spcPts val="0"/>
                        </a:spcBef>
                        <a:spcAft>
                          <a:spcPts val="0"/>
                        </a:spcAft>
                      </a:pPr>
                      <a:r>
                        <a:rPr lang="ko-KR" altLang="en-US" sz="1200" kern="0" spc="0">
                          <a:solidFill>
                            <a:srgbClr val="000000"/>
                          </a:solidFill>
                          <a:effectLst/>
                          <a:latin typeface="HY신명조" panose="02030600000101010101" pitchFamily="18" charset="-127"/>
                          <a:ea typeface="HY신명조" panose="02030600000101010101" pitchFamily="18" charset="-127"/>
                        </a:rPr>
                        <a:t>광주광역시</a:t>
                      </a:r>
                      <a:endParaRPr lang="ko-KR" alt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5.8</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5.6</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8.0</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367160">
                <a:tc>
                  <a:txBody>
                    <a:bodyPr/>
                    <a:lstStyle/>
                    <a:p>
                      <a:pPr marL="0" marR="0" indent="127000" algn="ctr" fontAlgn="base" latinLnBrk="0">
                        <a:lnSpc>
                          <a:spcPct val="200000"/>
                        </a:lnSpc>
                        <a:spcBef>
                          <a:spcPts val="0"/>
                        </a:spcBef>
                        <a:spcAft>
                          <a:spcPts val="0"/>
                        </a:spcAft>
                      </a:pPr>
                      <a:r>
                        <a:rPr lang="ko-KR" altLang="en-US" sz="1200" kern="0" spc="0">
                          <a:solidFill>
                            <a:srgbClr val="000000"/>
                          </a:solidFill>
                          <a:effectLst/>
                          <a:latin typeface="HY신명조" panose="02030600000101010101" pitchFamily="18" charset="-127"/>
                          <a:ea typeface="HY신명조" panose="02030600000101010101" pitchFamily="18" charset="-127"/>
                        </a:rPr>
                        <a:t>울산광역시</a:t>
                      </a:r>
                      <a:endParaRPr lang="ko-KR" alt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dirty="0">
                          <a:solidFill>
                            <a:srgbClr val="000000"/>
                          </a:solidFill>
                          <a:effectLst/>
                          <a:latin typeface="HY신명조" panose="02030600000101010101" pitchFamily="18" charset="-127"/>
                          <a:ea typeface="HY신명조" panose="02030600000101010101" pitchFamily="18" charset="-127"/>
                        </a:rPr>
                        <a:t>4.4</a:t>
                      </a:r>
                      <a:endParaRPr lang="en-US" sz="1200" kern="0" spc="0" dirty="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5.4</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7.0</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367160">
                <a:tc>
                  <a:txBody>
                    <a:bodyPr/>
                    <a:lstStyle/>
                    <a:p>
                      <a:pPr marL="0" marR="0" indent="127000" algn="ctr" fontAlgn="base" latinLnBrk="0">
                        <a:lnSpc>
                          <a:spcPct val="200000"/>
                        </a:lnSpc>
                        <a:spcBef>
                          <a:spcPts val="0"/>
                        </a:spcBef>
                        <a:spcAft>
                          <a:spcPts val="0"/>
                        </a:spcAft>
                      </a:pPr>
                      <a:r>
                        <a:rPr lang="ko-KR" altLang="en-US" sz="1200" kern="0" spc="0">
                          <a:solidFill>
                            <a:srgbClr val="000000"/>
                          </a:solidFill>
                          <a:effectLst/>
                          <a:latin typeface="HY신명조" panose="02030600000101010101" pitchFamily="18" charset="-127"/>
                          <a:ea typeface="HY신명조" panose="02030600000101010101" pitchFamily="18" charset="-127"/>
                        </a:rPr>
                        <a:t>경기도</a:t>
                      </a:r>
                      <a:endParaRPr lang="ko-KR" alt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dirty="0">
                          <a:solidFill>
                            <a:srgbClr val="000000"/>
                          </a:solidFill>
                          <a:effectLst/>
                          <a:latin typeface="HY신명조" panose="02030600000101010101" pitchFamily="18" charset="-127"/>
                          <a:ea typeface="HY신명조" panose="02030600000101010101" pitchFamily="18" charset="-127"/>
                        </a:rPr>
                        <a:t>4.5</a:t>
                      </a:r>
                      <a:endParaRPr lang="en-US" sz="1200" kern="0" spc="0" dirty="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5.3</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8.3</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367160">
                <a:tc>
                  <a:txBody>
                    <a:bodyPr/>
                    <a:lstStyle/>
                    <a:p>
                      <a:pPr marL="0" marR="0" indent="127000" algn="ctr" fontAlgn="base" latinLnBrk="0">
                        <a:lnSpc>
                          <a:spcPct val="200000"/>
                        </a:lnSpc>
                        <a:spcBef>
                          <a:spcPts val="0"/>
                        </a:spcBef>
                        <a:spcAft>
                          <a:spcPts val="0"/>
                        </a:spcAft>
                      </a:pPr>
                      <a:r>
                        <a:rPr lang="ko-KR" altLang="en-US" sz="1200" kern="0" spc="0">
                          <a:solidFill>
                            <a:srgbClr val="000000"/>
                          </a:solidFill>
                          <a:effectLst/>
                          <a:latin typeface="HY신명조" panose="02030600000101010101" pitchFamily="18" charset="-127"/>
                          <a:ea typeface="HY신명조" panose="02030600000101010101" pitchFamily="18" charset="-127"/>
                        </a:rPr>
                        <a:t>강원도</a:t>
                      </a:r>
                      <a:endParaRPr lang="ko-KR" alt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4.6</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5.6</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9.4</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367160">
                <a:tc>
                  <a:txBody>
                    <a:bodyPr/>
                    <a:lstStyle/>
                    <a:p>
                      <a:pPr marL="0" marR="0" indent="127000" algn="ctr" fontAlgn="base" latinLnBrk="0">
                        <a:lnSpc>
                          <a:spcPct val="200000"/>
                        </a:lnSpc>
                        <a:spcBef>
                          <a:spcPts val="0"/>
                        </a:spcBef>
                        <a:spcAft>
                          <a:spcPts val="0"/>
                        </a:spcAft>
                      </a:pPr>
                      <a:r>
                        <a:rPr lang="ko-KR" altLang="en-US" sz="1200" kern="0" spc="0">
                          <a:solidFill>
                            <a:srgbClr val="000000"/>
                          </a:solidFill>
                          <a:effectLst/>
                          <a:latin typeface="HY신명조" panose="02030600000101010101" pitchFamily="18" charset="-127"/>
                          <a:ea typeface="HY신명조" panose="02030600000101010101" pitchFamily="18" charset="-127"/>
                        </a:rPr>
                        <a:t>충청남도</a:t>
                      </a:r>
                      <a:endParaRPr lang="ko-KR" alt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5.4</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dirty="0">
                          <a:solidFill>
                            <a:srgbClr val="000000"/>
                          </a:solidFill>
                          <a:effectLst/>
                          <a:latin typeface="HY신명조" panose="02030600000101010101" pitchFamily="18" charset="-127"/>
                          <a:ea typeface="HY신명조" panose="02030600000101010101" pitchFamily="18" charset="-127"/>
                        </a:rPr>
                        <a:t>5.7</a:t>
                      </a:r>
                      <a:endParaRPr lang="en-US" sz="1200" kern="0" spc="0" dirty="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9.6</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367160">
                <a:tc>
                  <a:txBody>
                    <a:bodyPr/>
                    <a:lstStyle/>
                    <a:p>
                      <a:pPr marL="0" marR="0" indent="127000" algn="ctr" fontAlgn="base" latinLnBrk="0">
                        <a:lnSpc>
                          <a:spcPct val="200000"/>
                        </a:lnSpc>
                        <a:spcBef>
                          <a:spcPts val="0"/>
                        </a:spcBef>
                        <a:spcAft>
                          <a:spcPts val="0"/>
                        </a:spcAft>
                      </a:pPr>
                      <a:r>
                        <a:rPr lang="ko-KR" altLang="en-US" sz="1200" kern="0" spc="0">
                          <a:solidFill>
                            <a:srgbClr val="000000"/>
                          </a:solidFill>
                          <a:effectLst/>
                          <a:latin typeface="HY신명조" panose="02030600000101010101" pitchFamily="18" charset="-127"/>
                          <a:ea typeface="HY신명조" panose="02030600000101010101" pitchFamily="18" charset="-127"/>
                        </a:rPr>
                        <a:t>충청북도</a:t>
                      </a:r>
                      <a:endParaRPr lang="ko-KR" alt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5.1</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dirty="0">
                          <a:solidFill>
                            <a:srgbClr val="000000"/>
                          </a:solidFill>
                          <a:effectLst/>
                          <a:latin typeface="HY신명조" panose="02030600000101010101" pitchFamily="18" charset="-127"/>
                          <a:ea typeface="HY신명조" panose="02030600000101010101" pitchFamily="18" charset="-127"/>
                        </a:rPr>
                        <a:t>5.7</a:t>
                      </a:r>
                      <a:endParaRPr lang="en-US" sz="1200" kern="0" spc="0" dirty="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8.9</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367160">
                <a:tc>
                  <a:txBody>
                    <a:bodyPr/>
                    <a:lstStyle/>
                    <a:p>
                      <a:pPr marL="0" marR="0" indent="127000" algn="ctr" fontAlgn="base" latinLnBrk="0">
                        <a:lnSpc>
                          <a:spcPct val="200000"/>
                        </a:lnSpc>
                        <a:spcBef>
                          <a:spcPts val="0"/>
                        </a:spcBef>
                        <a:spcAft>
                          <a:spcPts val="0"/>
                        </a:spcAft>
                      </a:pPr>
                      <a:r>
                        <a:rPr lang="ko-KR" altLang="en-US" sz="1200" kern="0" spc="0">
                          <a:solidFill>
                            <a:srgbClr val="000000"/>
                          </a:solidFill>
                          <a:effectLst/>
                          <a:latin typeface="HY신명조" panose="02030600000101010101" pitchFamily="18" charset="-127"/>
                          <a:ea typeface="HY신명조" panose="02030600000101010101" pitchFamily="18" charset="-127"/>
                        </a:rPr>
                        <a:t>전라남도</a:t>
                      </a:r>
                      <a:endParaRPr lang="ko-KR" alt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5.5</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dirty="0">
                          <a:solidFill>
                            <a:srgbClr val="000000"/>
                          </a:solidFill>
                          <a:effectLst/>
                          <a:latin typeface="HY신명조" panose="02030600000101010101" pitchFamily="18" charset="-127"/>
                          <a:ea typeface="HY신명조" panose="02030600000101010101" pitchFamily="18" charset="-127"/>
                        </a:rPr>
                        <a:t>5.7</a:t>
                      </a:r>
                      <a:endParaRPr lang="en-US" sz="1200" kern="0" spc="0" dirty="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9.7</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367160">
                <a:tc>
                  <a:txBody>
                    <a:bodyPr/>
                    <a:lstStyle/>
                    <a:p>
                      <a:pPr marL="0" marR="0" indent="127000" algn="ctr" fontAlgn="base" latinLnBrk="0">
                        <a:lnSpc>
                          <a:spcPct val="200000"/>
                        </a:lnSpc>
                        <a:spcBef>
                          <a:spcPts val="0"/>
                        </a:spcBef>
                        <a:spcAft>
                          <a:spcPts val="0"/>
                        </a:spcAft>
                      </a:pPr>
                      <a:r>
                        <a:rPr lang="ko-KR" altLang="en-US" sz="1200" kern="0" spc="0">
                          <a:solidFill>
                            <a:srgbClr val="000000"/>
                          </a:solidFill>
                          <a:effectLst/>
                          <a:latin typeface="HY신명조" panose="02030600000101010101" pitchFamily="18" charset="-127"/>
                          <a:ea typeface="HY신명조" panose="02030600000101010101" pitchFamily="18" charset="-127"/>
                        </a:rPr>
                        <a:t>전라북도</a:t>
                      </a:r>
                      <a:endParaRPr lang="ko-KR" alt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6.1</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5.9</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9.5</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367160">
                <a:tc>
                  <a:txBody>
                    <a:bodyPr/>
                    <a:lstStyle/>
                    <a:p>
                      <a:pPr marL="0" marR="0" indent="127000" algn="ctr" fontAlgn="base" latinLnBrk="0">
                        <a:lnSpc>
                          <a:spcPct val="200000"/>
                        </a:lnSpc>
                        <a:spcBef>
                          <a:spcPts val="0"/>
                        </a:spcBef>
                        <a:spcAft>
                          <a:spcPts val="0"/>
                        </a:spcAft>
                      </a:pPr>
                      <a:r>
                        <a:rPr lang="ko-KR" altLang="en-US" sz="1200" kern="0" spc="0">
                          <a:solidFill>
                            <a:srgbClr val="000000"/>
                          </a:solidFill>
                          <a:effectLst/>
                          <a:latin typeface="HY신명조" panose="02030600000101010101" pitchFamily="18" charset="-127"/>
                          <a:ea typeface="HY신명조" panose="02030600000101010101" pitchFamily="18" charset="-127"/>
                        </a:rPr>
                        <a:t>경상남도</a:t>
                      </a:r>
                      <a:endParaRPr lang="ko-KR" alt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4.7</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dirty="0">
                          <a:solidFill>
                            <a:srgbClr val="000000"/>
                          </a:solidFill>
                          <a:effectLst/>
                          <a:latin typeface="HY신명조" panose="02030600000101010101" pitchFamily="18" charset="-127"/>
                          <a:ea typeface="HY신명조" panose="02030600000101010101" pitchFamily="18" charset="-127"/>
                        </a:rPr>
                        <a:t>4.7</a:t>
                      </a:r>
                      <a:endParaRPr lang="en-US" sz="1200" kern="0" spc="0" dirty="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8.6</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367160">
                <a:tc>
                  <a:txBody>
                    <a:bodyPr/>
                    <a:lstStyle/>
                    <a:p>
                      <a:pPr marL="0" marR="0" indent="127000" algn="ctr" fontAlgn="base" latinLnBrk="0">
                        <a:lnSpc>
                          <a:spcPct val="200000"/>
                        </a:lnSpc>
                        <a:spcBef>
                          <a:spcPts val="0"/>
                        </a:spcBef>
                        <a:spcAft>
                          <a:spcPts val="0"/>
                        </a:spcAft>
                      </a:pPr>
                      <a:r>
                        <a:rPr lang="ko-KR" altLang="en-US" sz="1200" kern="0" spc="0">
                          <a:solidFill>
                            <a:srgbClr val="000000"/>
                          </a:solidFill>
                          <a:effectLst/>
                          <a:latin typeface="HY신명조" panose="02030600000101010101" pitchFamily="18" charset="-127"/>
                          <a:ea typeface="HY신명조" panose="02030600000101010101" pitchFamily="18" charset="-127"/>
                        </a:rPr>
                        <a:t>경상북도</a:t>
                      </a:r>
                      <a:endParaRPr lang="ko-KR" alt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5.0</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dirty="0">
                          <a:solidFill>
                            <a:srgbClr val="000000"/>
                          </a:solidFill>
                          <a:effectLst/>
                          <a:latin typeface="HY신명조" panose="02030600000101010101" pitchFamily="18" charset="-127"/>
                          <a:ea typeface="HY신명조" panose="02030600000101010101" pitchFamily="18" charset="-127"/>
                        </a:rPr>
                        <a:t>5.9</a:t>
                      </a:r>
                      <a:endParaRPr lang="en-US" sz="1200" kern="0" spc="0" dirty="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dirty="0">
                          <a:solidFill>
                            <a:srgbClr val="000000"/>
                          </a:solidFill>
                          <a:effectLst/>
                          <a:latin typeface="HY신명조" panose="02030600000101010101" pitchFamily="18" charset="-127"/>
                          <a:ea typeface="HY신명조" panose="02030600000101010101" pitchFamily="18" charset="-127"/>
                        </a:rPr>
                        <a:t>9.2</a:t>
                      </a:r>
                      <a:endParaRPr lang="en-US" sz="1200" kern="0" spc="0" dirty="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367160">
                <a:tc>
                  <a:txBody>
                    <a:bodyPr/>
                    <a:lstStyle/>
                    <a:p>
                      <a:pPr marL="0" marR="0" indent="127000" algn="ctr" fontAlgn="base" latinLnBrk="0">
                        <a:lnSpc>
                          <a:spcPct val="200000"/>
                        </a:lnSpc>
                        <a:spcBef>
                          <a:spcPts val="0"/>
                        </a:spcBef>
                        <a:spcAft>
                          <a:spcPts val="0"/>
                        </a:spcAft>
                      </a:pPr>
                      <a:r>
                        <a:rPr lang="ko-KR" altLang="en-US" sz="1200" kern="0" spc="0">
                          <a:solidFill>
                            <a:srgbClr val="000000"/>
                          </a:solidFill>
                          <a:effectLst/>
                          <a:latin typeface="HY신명조" panose="02030600000101010101" pitchFamily="18" charset="-127"/>
                          <a:ea typeface="HY신명조" panose="02030600000101010101" pitchFamily="18" charset="-127"/>
                        </a:rPr>
                        <a:t>제주도</a:t>
                      </a:r>
                      <a:endParaRPr lang="ko-KR" alt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9.8</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8.0</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dirty="0">
                          <a:solidFill>
                            <a:srgbClr val="000000"/>
                          </a:solidFill>
                          <a:effectLst/>
                          <a:latin typeface="HY신명조" panose="02030600000101010101" pitchFamily="18" charset="-127"/>
                          <a:ea typeface="HY신명조" panose="02030600000101010101" pitchFamily="18" charset="-127"/>
                        </a:rPr>
                        <a:t>9.9</a:t>
                      </a:r>
                      <a:endParaRPr lang="en-US" sz="1200" kern="0" spc="0" dirty="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r h="367160">
                <a:tc>
                  <a:txBody>
                    <a:bodyPr/>
                    <a:lstStyle/>
                    <a:p>
                      <a:pPr marL="0" marR="0" indent="127000" algn="ctr" fontAlgn="base" latinLnBrk="0">
                        <a:lnSpc>
                          <a:spcPct val="200000"/>
                        </a:lnSpc>
                        <a:spcBef>
                          <a:spcPts val="0"/>
                        </a:spcBef>
                        <a:spcAft>
                          <a:spcPts val="0"/>
                        </a:spcAft>
                      </a:pPr>
                      <a:r>
                        <a:rPr lang="ko-KR" altLang="en-US" sz="1200" kern="0" spc="0">
                          <a:solidFill>
                            <a:srgbClr val="000000"/>
                          </a:solidFill>
                          <a:effectLst/>
                          <a:latin typeface="HY신명조" panose="02030600000101010101" pitchFamily="18" charset="-127"/>
                          <a:ea typeface="HY신명조" panose="02030600000101010101" pitchFamily="18" charset="-127"/>
                        </a:rPr>
                        <a:t>전국평균</a:t>
                      </a:r>
                      <a:endParaRPr lang="ko-KR" alt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5.0</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a:solidFill>
                            <a:srgbClr val="000000"/>
                          </a:solidFill>
                          <a:effectLst/>
                          <a:latin typeface="HY신명조" panose="02030600000101010101" pitchFamily="18" charset="-127"/>
                          <a:ea typeface="HY신명조" panose="02030600000101010101" pitchFamily="18" charset="-127"/>
                        </a:rPr>
                        <a:t>5.3</a:t>
                      </a:r>
                      <a:endParaRPr lang="en-US" sz="1200" kern="0" spc="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127000" algn="ctr" fontAlgn="base" latinLnBrk="0">
                        <a:lnSpc>
                          <a:spcPct val="200000"/>
                        </a:lnSpc>
                        <a:spcBef>
                          <a:spcPts val="0"/>
                        </a:spcBef>
                        <a:spcAft>
                          <a:spcPts val="0"/>
                        </a:spcAft>
                      </a:pPr>
                      <a:r>
                        <a:rPr lang="en-US" sz="1200" kern="0" spc="0" dirty="0">
                          <a:solidFill>
                            <a:srgbClr val="000000"/>
                          </a:solidFill>
                          <a:effectLst/>
                          <a:latin typeface="HY신명조" panose="02030600000101010101" pitchFamily="18" charset="-127"/>
                          <a:ea typeface="HY신명조" panose="02030600000101010101" pitchFamily="18" charset="-127"/>
                        </a:rPr>
                        <a:t>8.4</a:t>
                      </a:r>
                      <a:endParaRPr lang="en-US" sz="1200" kern="0" spc="0" dirty="0">
                        <a:solidFill>
                          <a:srgbClr val="000000"/>
                        </a:solidFill>
                        <a:effectLst/>
                        <a:latin typeface="함초롬바탕" panose="02030604000101010101" pitchFamily="18" charset="-127"/>
                      </a:endParaRPr>
                    </a:p>
                  </a:txBody>
                  <a:tcPr marL="42193" marR="42193" marT="11665" marB="1166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94219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smtClean="0"/>
              <a:t>제주</a:t>
            </a:r>
            <a:endParaRPr lang="ko-KR" altLang="en-US" dirty="0"/>
          </a:p>
        </p:txBody>
      </p:sp>
      <p:sp>
        <p:nvSpPr>
          <p:cNvPr id="3" name="내용 개체 틀 2"/>
          <p:cNvSpPr>
            <a:spLocks noGrp="1"/>
          </p:cNvSpPr>
          <p:nvPr>
            <p:ph idx="1"/>
          </p:nvPr>
        </p:nvSpPr>
        <p:spPr/>
        <p:txBody>
          <a:bodyPr/>
          <a:lstStyle/>
          <a:p>
            <a:r>
              <a:rPr lang="ko-KR" altLang="en-US" dirty="0" smtClean="0"/>
              <a:t>물을 지켜야 한다</a:t>
            </a:r>
            <a:r>
              <a:rPr lang="en-US" altLang="ko-KR" dirty="0" smtClean="0"/>
              <a:t>.</a:t>
            </a:r>
          </a:p>
          <a:p>
            <a:r>
              <a:rPr lang="ko-KR" altLang="en-US" dirty="0" smtClean="0"/>
              <a:t>잠</a:t>
            </a:r>
            <a:r>
              <a:rPr lang="en-US" altLang="ko-KR" dirty="0" smtClean="0"/>
              <a:t>, </a:t>
            </a:r>
            <a:r>
              <a:rPr lang="ko-KR" altLang="en-US" dirty="0" smtClean="0"/>
              <a:t>밥</a:t>
            </a:r>
            <a:r>
              <a:rPr lang="en-US" altLang="ko-KR" dirty="0" smtClean="0"/>
              <a:t>, </a:t>
            </a:r>
            <a:r>
              <a:rPr lang="ko-KR" altLang="en-US" dirty="0" smtClean="0"/>
              <a:t>스트레스</a:t>
            </a:r>
            <a:r>
              <a:rPr lang="en-US" altLang="ko-KR" dirty="0" smtClean="0"/>
              <a:t>, </a:t>
            </a:r>
            <a:r>
              <a:rPr lang="ko-KR" altLang="en-US" dirty="0" smtClean="0"/>
              <a:t>노동시간</a:t>
            </a:r>
            <a:r>
              <a:rPr lang="en-US" altLang="ko-KR" dirty="0" smtClean="0"/>
              <a:t>… </a:t>
            </a:r>
            <a:r>
              <a:rPr lang="ko-KR" altLang="en-US" dirty="0" smtClean="0"/>
              <a:t>모두 지키기 너무 힘들다</a:t>
            </a:r>
            <a:r>
              <a:rPr lang="en-US" altLang="ko-KR" dirty="0" smtClean="0"/>
              <a:t>.</a:t>
            </a:r>
          </a:p>
          <a:p>
            <a:r>
              <a:rPr lang="en-US" altLang="ko-KR" dirty="0" smtClean="0"/>
              <a:t>1</a:t>
            </a:r>
            <a:r>
              <a:rPr lang="ko-KR" altLang="en-US" dirty="0" smtClean="0"/>
              <a:t>번으로 물을 지키자</a:t>
            </a:r>
            <a:r>
              <a:rPr lang="en-US" altLang="ko-KR" dirty="0" smtClean="0"/>
              <a:t>.</a:t>
            </a:r>
            <a:endParaRPr lang="ko-KR" altLang="en-US" dirty="0"/>
          </a:p>
        </p:txBody>
      </p:sp>
    </p:spTree>
    <p:extLst>
      <p:ext uri="{BB962C8B-B14F-4D97-AF65-F5344CB8AC3E}">
        <p14:creationId xmlns:p14="http://schemas.microsoft.com/office/powerpoint/2010/main" val="22064524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smtClean="0"/>
              <a:t>건강한 지역</a:t>
            </a:r>
            <a:endParaRPr lang="ko-KR" altLang="en-US" dirty="0"/>
          </a:p>
        </p:txBody>
      </p:sp>
      <p:sp>
        <p:nvSpPr>
          <p:cNvPr id="3" name="내용 개체 틀 2"/>
          <p:cNvSpPr>
            <a:spLocks noGrp="1"/>
          </p:cNvSpPr>
          <p:nvPr>
            <p:ph idx="1"/>
          </p:nvPr>
        </p:nvSpPr>
        <p:spPr/>
        <p:txBody>
          <a:bodyPr/>
          <a:lstStyle/>
          <a:p>
            <a:r>
              <a:rPr lang="ko-KR" altLang="en-US" dirty="0" smtClean="0"/>
              <a:t>어느 한 지역이나 국가만의 정책으로 건강한 장수가 가능한 시대는 지나갔다</a:t>
            </a:r>
            <a:r>
              <a:rPr lang="en-US" altLang="ko-KR" dirty="0" smtClean="0"/>
              <a:t>.</a:t>
            </a:r>
          </a:p>
          <a:p>
            <a:r>
              <a:rPr lang="ko-KR" altLang="en-US" dirty="0" smtClean="0"/>
              <a:t>과도한 경쟁과 문화적 다양성을 소멸시키고 노인을 보호의 대상으로 짐처럼 취급하는 자본주의 사회가 변해야 한다</a:t>
            </a:r>
            <a:r>
              <a:rPr lang="en-US" altLang="ko-KR" dirty="0" smtClean="0"/>
              <a:t>.</a:t>
            </a:r>
          </a:p>
          <a:p>
            <a:r>
              <a:rPr lang="ko-KR" altLang="en-US" dirty="0" smtClean="0"/>
              <a:t>건강과 행복이 생의 기본적인 전제라면 기본 전제가 무너진 세상을 유지해야 할 필요성이 있을까</a:t>
            </a:r>
            <a:r>
              <a:rPr lang="en-US" altLang="ko-KR" dirty="0"/>
              <a:t>?</a:t>
            </a:r>
            <a:endParaRPr lang="ko-KR" altLang="en-US" dirty="0"/>
          </a:p>
        </p:txBody>
      </p:sp>
    </p:spTree>
    <p:extLst>
      <p:ext uri="{BB962C8B-B14F-4D97-AF65-F5344CB8AC3E}">
        <p14:creationId xmlns:p14="http://schemas.microsoft.com/office/powerpoint/2010/main" val="4160150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 name="내용 개체 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9547" y="365125"/>
            <a:ext cx="9722184" cy="6426989"/>
          </a:xfrm>
        </p:spPr>
      </p:pic>
    </p:spTree>
    <p:extLst>
      <p:ext uri="{BB962C8B-B14F-4D97-AF65-F5344CB8AC3E}">
        <p14:creationId xmlns:p14="http://schemas.microsoft.com/office/powerpoint/2010/main" val="14062728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smtClean="0"/>
              <a:t>목 차</a:t>
            </a:r>
            <a:endParaRPr lang="ko-KR" altLang="en-US" dirty="0"/>
          </a:p>
        </p:txBody>
      </p:sp>
      <p:sp>
        <p:nvSpPr>
          <p:cNvPr id="3" name="내용 개체 틀 2"/>
          <p:cNvSpPr>
            <a:spLocks noGrp="1"/>
          </p:cNvSpPr>
          <p:nvPr>
            <p:ph idx="1"/>
          </p:nvPr>
        </p:nvSpPr>
        <p:spPr/>
        <p:txBody>
          <a:bodyPr/>
          <a:lstStyle/>
          <a:p>
            <a:r>
              <a:rPr lang="ko-KR" altLang="en-US" dirty="0" smtClean="0"/>
              <a:t>역사를 통해 본 오키나와의 문화</a:t>
            </a:r>
            <a:endParaRPr lang="en-US" altLang="ko-KR" dirty="0" smtClean="0"/>
          </a:p>
          <a:p>
            <a:r>
              <a:rPr lang="ko-KR" altLang="en-US" dirty="0" smtClean="0"/>
              <a:t>오키나와 장수의 요인들에 대한 점검</a:t>
            </a:r>
            <a:endParaRPr lang="en-US" altLang="ko-KR" dirty="0" smtClean="0"/>
          </a:p>
          <a:p>
            <a:r>
              <a:rPr lang="ko-KR" altLang="en-US" dirty="0" smtClean="0"/>
              <a:t>현재의 오키나와</a:t>
            </a:r>
            <a:endParaRPr lang="en-US" altLang="ko-KR" dirty="0" smtClean="0"/>
          </a:p>
          <a:p>
            <a:r>
              <a:rPr lang="ko-KR" altLang="en-US" dirty="0" smtClean="0"/>
              <a:t>대구 서부고등학교의 사례</a:t>
            </a:r>
            <a:endParaRPr lang="en-US" altLang="ko-KR" dirty="0" smtClean="0"/>
          </a:p>
          <a:p>
            <a:r>
              <a:rPr lang="ko-KR" altLang="en-US" dirty="0" smtClean="0"/>
              <a:t>건강한 지역은 어떻게 가능한가</a:t>
            </a:r>
            <a:endParaRPr lang="en-US" altLang="ko-KR" dirty="0" smtClean="0"/>
          </a:p>
        </p:txBody>
      </p:sp>
    </p:spTree>
    <p:extLst>
      <p:ext uri="{BB962C8B-B14F-4D97-AF65-F5344CB8AC3E}">
        <p14:creationId xmlns:p14="http://schemas.microsoft.com/office/powerpoint/2010/main" val="21026549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92791" y="2425936"/>
            <a:ext cx="10515600" cy="1325563"/>
          </a:xfrm>
        </p:spPr>
        <p:txBody>
          <a:bodyPr/>
          <a:lstStyle/>
          <a:p>
            <a:pPr algn="ctr"/>
            <a:r>
              <a:rPr lang="ko-KR" altLang="en-US" dirty="0" smtClean="0"/>
              <a:t>함께 해 주셔서 고맙습니다</a:t>
            </a:r>
            <a:r>
              <a:rPr lang="en-US" altLang="ko-KR" dirty="0" smtClean="0"/>
              <a:t>.</a:t>
            </a:r>
            <a:endParaRPr lang="ko-KR" altLang="en-US" dirty="0"/>
          </a:p>
        </p:txBody>
      </p:sp>
    </p:spTree>
    <p:extLst>
      <p:ext uri="{BB962C8B-B14F-4D97-AF65-F5344CB8AC3E}">
        <p14:creationId xmlns:p14="http://schemas.microsoft.com/office/powerpoint/2010/main" val="1106406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65496" y="1893675"/>
            <a:ext cx="10515600" cy="1325563"/>
          </a:xfrm>
        </p:spPr>
        <p:txBody>
          <a:bodyPr>
            <a:normAutofit/>
          </a:bodyPr>
          <a:lstStyle/>
          <a:p>
            <a:pPr algn="ctr"/>
            <a:r>
              <a:rPr lang="ko-KR" altLang="en-US" sz="5400" dirty="0">
                <a:latin typeface="HY헤드라인M" panose="02030600000101010101" pitchFamily="18" charset="-127"/>
                <a:ea typeface="HY헤드라인M" panose="02030600000101010101" pitchFamily="18" charset="-127"/>
              </a:rPr>
              <a:t>역사를 통해 본 오키나와의 </a:t>
            </a:r>
            <a:r>
              <a:rPr lang="ko-KR" altLang="en-US" sz="5400" dirty="0" smtClean="0">
                <a:latin typeface="HY헤드라인M" panose="02030600000101010101" pitchFamily="18" charset="-127"/>
                <a:ea typeface="HY헤드라인M" panose="02030600000101010101" pitchFamily="18" charset="-127"/>
              </a:rPr>
              <a:t>문화</a:t>
            </a:r>
            <a:endParaRPr lang="ko-KR" altLang="en-US" sz="5400" dirty="0">
              <a:latin typeface="HY헤드라인M" panose="02030600000101010101" pitchFamily="18" charset="-127"/>
              <a:ea typeface="HY헤드라인M" panose="02030600000101010101" pitchFamily="18" charset="-127"/>
            </a:endParaRPr>
          </a:p>
        </p:txBody>
      </p:sp>
    </p:spTree>
    <p:extLst>
      <p:ext uri="{BB962C8B-B14F-4D97-AF65-F5344CB8AC3E}">
        <p14:creationId xmlns:p14="http://schemas.microsoft.com/office/powerpoint/2010/main" val="3113612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err="1" smtClean="0"/>
              <a:t>류큐왕국의</a:t>
            </a:r>
            <a:r>
              <a:rPr lang="ko-KR" altLang="en-US" dirty="0" smtClean="0"/>
              <a:t> 성립과 소멸</a:t>
            </a:r>
            <a:endParaRPr lang="ko-KR" altLang="en-US" dirty="0"/>
          </a:p>
        </p:txBody>
      </p:sp>
      <p:sp>
        <p:nvSpPr>
          <p:cNvPr id="3" name="내용 개체 틀 2"/>
          <p:cNvSpPr>
            <a:spLocks noGrp="1"/>
          </p:cNvSpPr>
          <p:nvPr>
            <p:ph idx="1"/>
          </p:nvPr>
        </p:nvSpPr>
        <p:spPr/>
        <p:txBody>
          <a:bodyPr/>
          <a:lstStyle/>
          <a:p>
            <a:r>
              <a:rPr lang="ko-KR" altLang="en-US" dirty="0" smtClean="0"/>
              <a:t>남산 중산 </a:t>
            </a:r>
            <a:r>
              <a:rPr lang="ko-KR" altLang="en-US" dirty="0" err="1" smtClean="0"/>
              <a:t>북산</a:t>
            </a:r>
            <a:r>
              <a:rPr lang="ko-KR" altLang="en-US" dirty="0" smtClean="0"/>
              <a:t> </a:t>
            </a:r>
            <a:r>
              <a:rPr lang="en-US" altLang="ko-KR" dirty="0" smtClean="0"/>
              <a:t>3</a:t>
            </a:r>
            <a:r>
              <a:rPr lang="ko-KR" altLang="en-US" dirty="0" smtClean="0"/>
              <a:t>국을 통일하고 </a:t>
            </a:r>
            <a:r>
              <a:rPr lang="en-US" altLang="ko-KR" dirty="0" smtClean="0"/>
              <a:t>1430</a:t>
            </a:r>
            <a:r>
              <a:rPr lang="ko-KR" altLang="en-US" dirty="0" smtClean="0"/>
              <a:t>년 명으로부터 </a:t>
            </a:r>
            <a:r>
              <a:rPr lang="ko-KR" altLang="ko-KR" dirty="0" smtClean="0"/>
              <a:t>쇼</a:t>
            </a:r>
            <a:r>
              <a:rPr lang="ko-KR" altLang="ko-KR" dirty="0"/>
              <a:t>(尚)라는 왕성(王姓)과 함께 </a:t>
            </a:r>
            <a:r>
              <a:rPr lang="ko-KR" altLang="ko-KR" b="1" dirty="0" err="1"/>
              <a:t>류큐</a:t>
            </a:r>
            <a:r>
              <a:rPr lang="ko-KR" altLang="ko-KR" dirty="0"/>
              <a:t>(</a:t>
            </a:r>
            <a:r>
              <a:rPr lang="ko-KR" altLang="ko-KR" b="1" dirty="0" err="1"/>
              <a:t>琉球</a:t>
            </a:r>
            <a:r>
              <a:rPr lang="ko-KR" altLang="ko-KR" dirty="0"/>
              <a:t>)라는 국호를 </a:t>
            </a:r>
            <a:r>
              <a:rPr lang="ko-KR" altLang="ko-KR" dirty="0" err="1" smtClean="0"/>
              <a:t>내렸</a:t>
            </a:r>
            <a:r>
              <a:rPr lang="ko-KR" altLang="en-US" dirty="0" err="1" smtClean="0"/>
              <a:t>졌다</a:t>
            </a:r>
            <a:r>
              <a:rPr lang="en-US" altLang="ko-KR" dirty="0" smtClean="0"/>
              <a:t>(</a:t>
            </a:r>
            <a:r>
              <a:rPr lang="ko-KR" altLang="en-US" dirty="0" err="1" smtClean="0"/>
              <a:t>쇼하시</a:t>
            </a:r>
            <a:r>
              <a:rPr lang="en-US" altLang="ko-KR" dirty="0" smtClean="0"/>
              <a:t>)</a:t>
            </a:r>
          </a:p>
          <a:p>
            <a:pPr marL="0" indent="0">
              <a:buNone/>
            </a:pPr>
            <a:r>
              <a:rPr lang="en-US" altLang="ko-KR" dirty="0" smtClean="0"/>
              <a:t> -&gt;1393</a:t>
            </a:r>
            <a:r>
              <a:rPr lang="ko-KR" altLang="en-US" dirty="0" smtClean="0"/>
              <a:t>년 태조 이성계가 명의 양해하에 국호를 조선으로 사용</a:t>
            </a:r>
            <a:endParaRPr lang="en-US" altLang="ko-KR" dirty="0"/>
          </a:p>
          <a:p>
            <a:r>
              <a:rPr lang="en-US" altLang="ko-KR" dirty="0" smtClean="0"/>
              <a:t>15~16</a:t>
            </a:r>
            <a:r>
              <a:rPr lang="ko-KR" altLang="en-US" dirty="0" smtClean="0"/>
              <a:t>세기 </a:t>
            </a:r>
            <a:r>
              <a:rPr lang="en-US" altLang="ko-KR" dirty="0" smtClean="0"/>
              <a:t>: </a:t>
            </a:r>
            <a:r>
              <a:rPr lang="ko-KR" altLang="en-US" dirty="0" smtClean="0"/>
              <a:t>중국과의 조공무역 </a:t>
            </a:r>
            <a:r>
              <a:rPr lang="en-US" altLang="ko-KR" dirty="0" smtClean="0"/>
              <a:t>/ </a:t>
            </a:r>
            <a:r>
              <a:rPr lang="ko-KR" altLang="en-US" dirty="0" smtClean="0"/>
              <a:t>일본과의 수평적 무역</a:t>
            </a:r>
            <a:endParaRPr lang="en-US" altLang="ko-KR" dirty="0" smtClean="0"/>
          </a:p>
          <a:p>
            <a:r>
              <a:rPr lang="en-US" altLang="ko-KR" dirty="0"/>
              <a:t>1609</a:t>
            </a:r>
            <a:r>
              <a:rPr lang="ko-KR" altLang="en-US" dirty="0"/>
              <a:t>년 </a:t>
            </a:r>
            <a:r>
              <a:rPr lang="ko-KR" altLang="en-US" dirty="0" err="1"/>
              <a:t>사쓰마번</a:t>
            </a:r>
            <a:r>
              <a:rPr lang="en-US" altLang="ko-KR" dirty="0"/>
              <a:t>(</a:t>
            </a:r>
            <a:r>
              <a:rPr lang="ko-KR" altLang="en-US" dirty="0" err="1"/>
              <a:t>薩摩藩</a:t>
            </a:r>
            <a:r>
              <a:rPr lang="en-US" altLang="ko-KR" dirty="0"/>
              <a:t>)</a:t>
            </a:r>
            <a:r>
              <a:rPr lang="ko-KR" altLang="en-US" dirty="0"/>
              <a:t>은 </a:t>
            </a:r>
            <a:r>
              <a:rPr lang="en-US" altLang="ko-KR" dirty="0"/>
              <a:t>3,000</a:t>
            </a:r>
            <a:r>
              <a:rPr lang="ko-KR" altLang="en-US" dirty="0"/>
              <a:t>명의 병사를 이끌고 </a:t>
            </a:r>
            <a:r>
              <a:rPr lang="ko-KR" altLang="en-US" dirty="0" err="1"/>
              <a:t>아마미</a:t>
            </a:r>
            <a:r>
              <a:rPr lang="en-US" altLang="ko-KR" dirty="0"/>
              <a:t>(</a:t>
            </a:r>
            <a:r>
              <a:rPr lang="ko-KR" altLang="en-US" dirty="0" err="1"/>
              <a:t>奄美</a:t>
            </a:r>
            <a:r>
              <a:rPr lang="en-US" altLang="ko-KR" dirty="0"/>
              <a:t>)</a:t>
            </a:r>
            <a:r>
              <a:rPr lang="ko-KR" altLang="en-US" dirty="0"/>
              <a:t>제도를 거쳐 오키나와 섬을 </a:t>
            </a:r>
            <a:r>
              <a:rPr lang="ko-KR" altLang="en-US" dirty="0" smtClean="0"/>
              <a:t>침공</a:t>
            </a:r>
            <a:r>
              <a:rPr lang="en-US" altLang="ko-KR" dirty="0" smtClean="0"/>
              <a:t>=&gt;</a:t>
            </a:r>
            <a:r>
              <a:rPr lang="ko-KR" altLang="en-US" dirty="0" err="1" smtClean="0"/>
              <a:t>류큐왕국은</a:t>
            </a:r>
            <a:r>
              <a:rPr lang="ko-KR" altLang="en-US" dirty="0" smtClean="0"/>
              <a:t> 유지</a:t>
            </a:r>
            <a:r>
              <a:rPr lang="en-US" altLang="ko-KR" dirty="0" smtClean="0"/>
              <a:t>, </a:t>
            </a:r>
            <a:r>
              <a:rPr lang="ko-KR" altLang="en-US" dirty="0" err="1" smtClean="0"/>
              <a:t>아마미제도는</a:t>
            </a:r>
            <a:r>
              <a:rPr lang="ko-KR" altLang="en-US" dirty="0" smtClean="0"/>
              <a:t> 직접통치</a:t>
            </a:r>
            <a:r>
              <a:rPr lang="en-US" altLang="ko-KR" dirty="0" smtClean="0"/>
              <a:t>(</a:t>
            </a:r>
            <a:r>
              <a:rPr lang="ko-KR" altLang="en-US" dirty="0" smtClean="0"/>
              <a:t>조공무역 독점</a:t>
            </a:r>
            <a:r>
              <a:rPr lang="en-US" altLang="ko-KR" dirty="0" smtClean="0"/>
              <a:t>)</a:t>
            </a:r>
            <a:endParaRPr lang="ko-KR" altLang="en-US" dirty="0"/>
          </a:p>
          <a:p>
            <a:r>
              <a:rPr lang="en-US" altLang="ko-KR" dirty="0"/>
              <a:t>1879</a:t>
            </a:r>
            <a:r>
              <a:rPr lang="ko-KR" altLang="en-US" dirty="0"/>
              <a:t>년 </a:t>
            </a:r>
            <a:r>
              <a:rPr lang="en-US" altLang="ko-KR" dirty="0"/>
              <a:t>3</a:t>
            </a:r>
            <a:r>
              <a:rPr lang="ko-KR" altLang="en-US" dirty="0"/>
              <a:t>월 </a:t>
            </a:r>
            <a:r>
              <a:rPr lang="ko-KR" altLang="en-US" dirty="0" err="1"/>
              <a:t>류큐는</a:t>
            </a:r>
            <a:r>
              <a:rPr lang="ko-KR" altLang="en-US" dirty="0"/>
              <a:t> 일본에 </a:t>
            </a:r>
            <a:r>
              <a:rPr lang="ko-KR" altLang="en-US" dirty="0" smtClean="0"/>
              <a:t>강제적 병합</a:t>
            </a:r>
            <a:r>
              <a:rPr lang="en-US" altLang="ko-KR" dirty="0" smtClean="0"/>
              <a:t> </a:t>
            </a:r>
            <a:r>
              <a:rPr lang="en-US" altLang="ko-KR" dirty="0"/>
              <a:t>‘</a:t>
            </a:r>
            <a:r>
              <a:rPr lang="ko-KR" altLang="en-US" dirty="0" err="1"/>
              <a:t>류큐처분</a:t>
            </a:r>
            <a:r>
              <a:rPr lang="ko-KR" altLang="en-US" dirty="0" smtClean="0"/>
              <a:t>’ </a:t>
            </a:r>
            <a:r>
              <a:rPr lang="en-US" altLang="ko-KR" dirty="0" smtClean="0"/>
              <a:t>(</a:t>
            </a:r>
            <a:r>
              <a:rPr lang="ko-KR" altLang="en-US" dirty="0" err="1" smtClean="0"/>
              <a:t>오키나와현</a:t>
            </a:r>
            <a:r>
              <a:rPr lang="en-US" altLang="ko-KR" dirty="0" smtClean="0"/>
              <a:t>)</a:t>
            </a:r>
          </a:p>
          <a:p>
            <a:pPr marL="0" indent="0">
              <a:buNone/>
            </a:pPr>
            <a:r>
              <a:rPr lang="en-US" altLang="ko-KR" dirty="0" smtClean="0"/>
              <a:t> -&gt;1910</a:t>
            </a:r>
            <a:r>
              <a:rPr lang="ko-KR" altLang="en-US" dirty="0" smtClean="0"/>
              <a:t>년 </a:t>
            </a:r>
            <a:r>
              <a:rPr lang="en-US" altLang="ko-KR" dirty="0" smtClean="0"/>
              <a:t>8</a:t>
            </a:r>
            <a:r>
              <a:rPr lang="ko-KR" altLang="en-US" dirty="0" smtClean="0"/>
              <a:t>월 조선은 일본에 강제적 병합</a:t>
            </a:r>
            <a:endParaRPr lang="ko-KR" altLang="en-US" dirty="0"/>
          </a:p>
          <a:p>
            <a:endParaRPr lang="ko-KR" altLang="en-US" dirty="0"/>
          </a:p>
        </p:txBody>
      </p:sp>
    </p:spTree>
    <p:extLst>
      <p:ext uri="{BB962C8B-B14F-4D97-AF65-F5344CB8AC3E}">
        <p14:creationId xmlns:p14="http://schemas.microsoft.com/office/powerpoint/2010/main" val="900011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smtClean="0"/>
              <a:t>치현 처분 기의 오키나와</a:t>
            </a:r>
            <a:endParaRPr lang="ko-KR" altLang="en-US" dirty="0"/>
          </a:p>
        </p:txBody>
      </p:sp>
      <p:sp>
        <p:nvSpPr>
          <p:cNvPr id="3" name="내용 개체 틀 2"/>
          <p:cNvSpPr>
            <a:spLocks noGrp="1"/>
          </p:cNvSpPr>
          <p:nvPr>
            <p:ph idx="1"/>
          </p:nvPr>
        </p:nvSpPr>
        <p:spPr/>
        <p:txBody>
          <a:bodyPr>
            <a:normAutofit/>
          </a:bodyPr>
          <a:lstStyle/>
          <a:p>
            <a:r>
              <a:rPr lang="ko-KR" altLang="en-US" dirty="0"/>
              <a:t>처분관 </a:t>
            </a:r>
            <a:r>
              <a:rPr lang="ko-KR" altLang="en-US" dirty="0" err="1"/>
              <a:t>마쓰다</a:t>
            </a:r>
            <a:r>
              <a:rPr lang="ko-KR" altLang="en-US" dirty="0"/>
              <a:t> </a:t>
            </a:r>
            <a:r>
              <a:rPr lang="ko-KR" altLang="en-US" dirty="0" err="1"/>
              <a:t>미치유키</a:t>
            </a:r>
            <a:r>
              <a:rPr lang="en-US" altLang="ko-KR" dirty="0"/>
              <a:t>(</a:t>
            </a:r>
            <a:r>
              <a:rPr lang="ko-KR" altLang="en-US" dirty="0"/>
              <a:t>松田道之</a:t>
            </a:r>
            <a:r>
              <a:rPr lang="en-US" altLang="ko-KR" dirty="0"/>
              <a:t>)</a:t>
            </a:r>
            <a:r>
              <a:rPr lang="ko-KR" altLang="en-US" dirty="0"/>
              <a:t>는 도쿄에서 경찰관 </a:t>
            </a:r>
            <a:r>
              <a:rPr lang="en-US" altLang="ko-KR" dirty="0"/>
              <a:t>160</a:t>
            </a:r>
            <a:r>
              <a:rPr lang="ko-KR" altLang="en-US" dirty="0"/>
              <a:t>명</a:t>
            </a:r>
            <a:r>
              <a:rPr lang="en-US" altLang="ko-KR" dirty="0"/>
              <a:t>, </a:t>
            </a:r>
            <a:r>
              <a:rPr lang="ko-KR" altLang="en-US" dirty="0"/>
              <a:t>도중 기항지인 </a:t>
            </a:r>
            <a:r>
              <a:rPr lang="ko-KR" altLang="en-US" dirty="0" err="1"/>
              <a:t>가고시마에서</a:t>
            </a:r>
            <a:r>
              <a:rPr lang="ko-KR" altLang="en-US" dirty="0"/>
              <a:t> </a:t>
            </a:r>
            <a:r>
              <a:rPr lang="ko-KR" altLang="en-US" dirty="0" err="1"/>
              <a:t>구마모토</a:t>
            </a:r>
            <a:r>
              <a:rPr lang="ko-KR" altLang="en-US" dirty="0"/>
              <a:t> </a:t>
            </a:r>
            <a:r>
              <a:rPr lang="ko-KR" altLang="en-US" dirty="0" err="1"/>
              <a:t>진압대</a:t>
            </a:r>
            <a:r>
              <a:rPr lang="en-US" altLang="ko-KR" dirty="0"/>
              <a:t>(</a:t>
            </a:r>
            <a:r>
              <a:rPr lang="ko-KR" altLang="en-US" dirty="0"/>
              <a:t>鎭臺</a:t>
            </a:r>
            <a:r>
              <a:rPr lang="en-US" altLang="ko-KR" dirty="0"/>
              <a:t>)</a:t>
            </a:r>
            <a:r>
              <a:rPr lang="ko-KR" altLang="en-US" dirty="0"/>
              <a:t>의 병사 </a:t>
            </a:r>
            <a:r>
              <a:rPr lang="en-US" altLang="ko-KR" dirty="0"/>
              <a:t>400</a:t>
            </a:r>
            <a:r>
              <a:rPr lang="ko-KR" altLang="en-US" dirty="0"/>
              <a:t>명을 데리고 </a:t>
            </a:r>
            <a:r>
              <a:rPr lang="ko-KR" altLang="en-US" dirty="0" smtClean="0"/>
              <a:t>가서 무력으로 </a:t>
            </a:r>
            <a:r>
              <a:rPr lang="ko-KR" altLang="en-US" dirty="0" err="1" smtClean="0"/>
              <a:t>슈리성을</a:t>
            </a:r>
            <a:r>
              <a:rPr lang="ko-KR" altLang="en-US" dirty="0" smtClean="0"/>
              <a:t> 빼앗아 병영으로 사용하고 왕은 도쿄로 보냄</a:t>
            </a:r>
            <a:r>
              <a:rPr lang="en-US" altLang="ko-KR" dirty="0" smtClean="0"/>
              <a:t>.</a:t>
            </a:r>
          </a:p>
          <a:p>
            <a:r>
              <a:rPr lang="ko-KR" altLang="en-US" dirty="0"/>
              <a:t>치현 처분이 </a:t>
            </a:r>
            <a:r>
              <a:rPr lang="en-US" altLang="ko-KR" dirty="0"/>
              <a:t>10</a:t>
            </a:r>
            <a:r>
              <a:rPr lang="ko-KR" altLang="en-US" dirty="0"/>
              <a:t>년이 지난 </a:t>
            </a:r>
            <a:r>
              <a:rPr lang="en-US" altLang="ko-KR" dirty="0"/>
              <a:t>1890</a:t>
            </a:r>
            <a:r>
              <a:rPr lang="ko-KR" altLang="en-US" dirty="0"/>
              <a:t>년경에는 본토 출신 상인은 </a:t>
            </a:r>
            <a:r>
              <a:rPr lang="en-US" altLang="ko-KR" dirty="0"/>
              <a:t>2,000</a:t>
            </a:r>
            <a:r>
              <a:rPr lang="ko-KR" altLang="en-US" dirty="0"/>
              <a:t>명 가까이 되었고 유통이나 금융 등의 실권을 장악하여 오키나와 경제를 일본시장으로 </a:t>
            </a:r>
            <a:r>
              <a:rPr lang="ko-KR" altLang="en-US" dirty="0" smtClean="0"/>
              <a:t>편입시킴</a:t>
            </a:r>
            <a:r>
              <a:rPr lang="en-US" altLang="ko-KR" dirty="0" smtClean="0"/>
              <a:t>.(</a:t>
            </a:r>
            <a:r>
              <a:rPr lang="ko-KR" altLang="en-US" dirty="0" err="1" smtClean="0"/>
              <a:t>탈청인</a:t>
            </a:r>
            <a:r>
              <a:rPr lang="en-US" altLang="ko-KR" dirty="0" smtClean="0"/>
              <a:t>…)</a:t>
            </a:r>
          </a:p>
          <a:p>
            <a:r>
              <a:rPr lang="ko-KR" altLang="en-US" dirty="0"/>
              <a:t>합병 후의 오키나와에서 ‘동화</a:t>
            </a:r>
            <a:r>
              <a:rPr lang="en-US" altLang="ko-KR" dirty="0"/>
              <a:t>·</a:t>
            </a:r>
            <a:r>
              <a:rPr lang="ko-KR" altLang="en-US" dirty="0"/>
              <a:t>황민화’가 문제가 된 이유는 ‘언어 불통’으로 상징되는 일본 본토와의 커다란 문화적 차이와 황국 일본에 대한 귀속의식이나 충성심이 원래 없었기 </a:t>
            </a:r>
            <a:r>
              <a:rPr lang="ko-KR" altLang="en-US" dirty="0" smtClean="0"/>
              <a:t>때문</a:t>
            </a:r>
            <a:r>
              <a:rPr lang="en-US" altLang="ko-KR" dirty="0" smtClean="0"/>
              <a:t>.</a:t>
            </a:r>
            <a:endParaRPr lang="ko-KR" altLang="en-US" dirty="0"/>
          </a:p>
          <a:p>
            <a:endParaRPr lang="ko-KR" altLang="en-US" dirty="0"/>
          </a:p>
          <a:p>
            <a:endParaRPr lang="ko-KR" altLang="en-US" dirty="0"/>
          </a:p>
          <a:p>
            <a:endParaRPr lang="ko-KR" altLang="en-US" dirty="0"/>
          </a:p>
        </p:txBody>
      </p:sp>
    </p:spTree>
    <p:extLst>
      <p:ext uri="{BB962C8B-B14F-4D97-AF65-F5344CB8AC3E}">
        <p14:creationId xmlns:p14="http://schemas.microsoft.com/office/powerpoint/2010/main" val="321937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smtClean="0"/>
              <a:t>태평양 최대의 전투 최대의 희생</a:t>
            </a:r>
            <a:endParaRPr lang="ko-KR" altLang="en-US" dirty="0"/>
          </a:p>
        </p:txBody>
      </p:sp>
      <p:sp>
        <p:nvSpPr>
          <p:cNvPr id="3" name="내용 개체 틀 2"/>
          <p:cNvSpPr>
            <a:spLocks noGrp="1"/>
          </p:cNvSpPr>
          <p:nvPr>
            <p:ph idx="1"/>
          </p:nvPr>
        </p:nvSpPr>
        <p:spPr/>
        <p:txBody>
          <a:bodyPr/>
          <a:lstStyle/>
          <a:p>
            <a:r>
              <a:rPr lang="ko-KR" altLang="en-US" dirty="0"/>
              <a:t>군대 내부에서의 차별이나 본토에서의 일터에서의 차별 경험은 오키나와 사람들이 차별을 벗어나기 위해 일본으로의 동화를 지향하게 된 계기로 강력하게 작용</a:t>
            </a:r>
          </a:p>
          <a:p>
            <a:r>
              <a:rPr lang="ko-KR" altLang="en-US" dirty="0"/>
              <a:t>오키나와 전투는 이러한 차별을 배포한 동화와 황민화의 비극적 결말이며</a:t>
            </a:r>
            <a:r>
              <a:rPr lang="en-US" altLang="ko-KR" dirty="0"/>
              <a:t>, </a:t>
            </a:r>
            <a:r>
              <a:rPr lang="ko-KR" altLang="en-US" dirty="0"/>
              <a:t>현재까지 이어오는 오키나와 근대사의 </a:t>
            </a:r>
            <a:r>
              <a:rPr lang="ko-KR" altLang="en-US" dirty="0" smtClean="0"/>
              <a:t>불행이 </a:t>
            </a:r>
            <a:r>
              <a:rPr lang="ko-KR" altLang="en-US" dirty="0"/>
              <a:t>총결산 된 사건</a:t>
            </a:r>
          </a:p>
          <a:p>
            <a:pPr fontAlgn="base"/>
            <a:r>
              <a:rPr lang="ko-KR" altLang="en-US" dirty="0"/>
              <a:t>비참한 지상전 체험을 통해 오키나와 사람들은 ‘군대는 주민을 지키지 않는다’</a:t>
            </a:r>
            <a:r>
              <a:rPr lang="en-US" altLang="ko-KR" dirty="0"/>
              <a:t>,‘</a:t>
            </a:r>
            <a:r>
              <a:rPr lang="ko-KR" altLang="en-US" dirty="0"/>
              <a:t>생명이 보물’이라는 </a:t>
            </a:r>
            <a:r>
              <a:rPr lang="ko-KR" altLang="en-US" dirty="0" smtClean="0"/>
              <a:t>교훈을 얻었다</a:t>
            </a:r>
            <a:endParaRPr lang="ko-KR" altLang="en-US" dirty="0"/>
          </a:p>
        </p:txBody>
      </p:sp>
    </p:spTree>
    <p:extLst>
      <p:ext uri="{BB962C8B-B14F-4D97-AF65-F5344CB8AC3E}">
        <p14:creationId xmlns:p14="http://schemas.microsoft.com/office/powerpoint/2010/main" val="956394659"/>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560</TotalTime>
  <Words>1819</Words>
  <Application>Microsoft Office PowerPoint</Application>
  <PresentationFormat>사용자 지정</PresentationFormat>
  <Paragraphs>365</Paragraphs>
  <Slides>50</Slides>
  <Notes>1</Notes>
  <HiddenSlides>0</HiddenSlides>
  <MMClips>0</MMClips>
  <ScaleCrop>false</ScaleCrop>
  <HeadingPairs>
    <vt:vector size="4" baseType="variant">
      <vt:variant>
        <vt:lpstr>테마</vt:lpstr>
      </vt:variant>
      <vt:variant>
        <vt:i4>1</vt:i4>
      </vt:variant>
      <vt:variant>
        <vt:lpstr>슬라이드 제목</vt:lpstr>
      </vt:variant>
      <vt:variant>
        <vt:i4>50</vt:i4>
      </vt:variant>
    </vt:vector>
  </HeadingPairs>
  <TitlesOfParts>
    <vt:vector size="51" baseType="lpstr">
      <vt:lpstr>Office 테마</vt:lpstr>
      <vt:lpstr>오키나와 장수 이야기</vt:lpstr>
      <vt:lpstr>PowerPoint 프레젠테이션</vt:lpstr>
      <vt:lpstr>PowerPoint 프레젠테이션</vt:lpstr>
      <vt:lpstr>PowerPoint 프레젠테이션</vt:lpstr>
      <vt:lpstr>목 차</vt:lpstr>
      <vt:lpstr>역사를 통해 본 오키나와의 문화</vt:lpstr>
      <vt:lpstr>류큐왕국의 성립과 소멸</vt:lpstr>
      <vt:lpstr>치현 처분 기의 오키나와</vt:lpstr>
      <vt:lpstr>태평양 최대의 전투 최대의 희생</vt:lpstr>
      <vt:lpstr>일본에서 미국으로(전쟁에서 군사기지로)</vt:lpstr>
      <vt:lpstr>PowerPoint 프레젠테이션</vt:lpstr>
      <vt:lpstr>미국에서 일본으로(군사기지의 섬)</vt:lpstr>
      <vt:lpstr>군사기지의 섬으로 고착화</vt:lpstr>
      <vt:lpstr>저항하는 섬…</vt:lpstr>
      <vt:lpstr>오키나와 장수요인들에 대한 점검</vt:lpstr>
      <vt:lpstr>생애현역의 마을 오기미촌</vt:lpstr>
      <vt:lpstr>오키나와 음식문화</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현재의 오키나와</vt:lpstr>
      <vt:lpstr>오키나와의 지표(2012년 오키나와 현청자료)</vt:lpstr>
      <vt:lpstr>선술집은 패밀리 레스토랑으로 변해 어린이를 동반한 가족이 담배연기가 충만한 가운데 지방이 풍부한 식사로 아이들의 입맛을 교육하는 장소라고 표현한다. 또한 어른들의 밤형(夜形) 사회는 아이들이 심야에 배회하게 하고 편의점은 인스턴트 식품음식의 장을 제공하고 있다고 우려한다. </vt:lpstr>
      <vt:lpstr>PowerPoint 프레젠테이션</vt:lpstr>
      <vt:lpstr>오오시로 요시 할머니</vt:lpstr>
      <vt:lpstr>현소재지 도시의 해조류 소비량의 연간 추세</vt:lpstr>
      <vt:lpstr>야채섭취량 평균치</vt:lpstr>
      <vt:lpstr>오키나와의 연도별 100세 이상 고령자 수</vt:lpstr>
      <vt:lpstr>대구서부고등학교의 사례</vt:lpstr>
      <vt:lpstr>실험의 개요</vt:lpstr>
      <vt:lpstr>실험의 방법</vt:lpstr>
      <vt:lpstr>서부고등학교 현미채식 체험단의 식사 모습 </vt:lpstr>
      <vt:lpstr>PowerPoint 프레젠테이션</vt:lpstr>
      <vt:lpstr>실험 전후 실험군의 정신건강지수 검사 결과</vt:lpstr>
      <vt:lpstr>인터뷰</vt:lpstr>
      <vt:lpstr>건강한 지역은 어떻게 가능한가</vt:lpstr>
      <vt:lpstr>2009년 출생자의 기대수명과 건강기대수명</vt:lpstr>
      <vt:lpstr>PowerPoint 프레젠테이션</vt:lpstr>
      <vt:lpstr>제주</vt:lpstr>
      <vt:lpstr>건강한 지역</vt:lpstr>
      <vt:lpstr>PowerPoint 프레젠테이션</vt:lpstr>
      <vt:lpstr>함께 해 주셔서 고맙습니다.</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woonkyung baek</dc:creator>
  <cp:lastModifiedBy>금복순</cp:lastModifiedBy>
  <cp:revision>30</cp:revision>
  <dcterms:created xsi:type="dcterms:W3CDTF">2017-12-01T13:58:45Z</dcterms:created>
  <dcterms:modified xsi:type="dcterms:W3CDTF">2017-12-06T14:49:13Z</dcterms:modified>
  <cp:contentStatus>최종본</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